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  <p:sldMasterId id="2147483674" r:id="rId6"/>
  </p:sldMasterIdLst>
  <p:notesMasterIdLst>
    <p:notesMasterId r:id="rId25"/>
  </p:notesMasterIdLst>
  <p:handoutMasterIdLst>
    <p:handoutMasterId r:id="rId26"/>
  </p:handoutMasterIdLst>
  <p:sldIdLst>
    <p:sldId id="343" r:id="rId7"/>
    <p:sldId id="354" r:id="rId8"/>
    <p:sldId id="301" r:id="rId9"/>
    <p:sldId id="297" r:id="rId10"/>
    <p:sldId id="351" r:id="rId11"/>
    <p:sldId id="341" r:id="rId12"/>
    <p:sldId id="358" r:id="rId13"/>
    <p:sldId id="348" r:id="rId14"/>
    <p:sldId id="359" r:id="rId15"/>
    <p:sldId id="360" r:id="rId16"/>
    <p:sldId id="361" r:id="rId17"/>
    <p:sldId id="362" r:id="rId18"/>
    <p:sldId id="353" r:id="rId19"/>
    <p:sldId id="366" r:id="rId20"/>
    <p:sldId id="363" r:id="rId21"/>
    <p:sldId id="364" r:id="rId22"/>
    <p:sldId id="271" r:id="rId23"/>
    <p:sldId id="365" r:id="rId24"/>
  </p:sldIdLst>
  <p:sldSz cx="9906000" cy="6858000" type="A4"/>
  <p:notesSz cx="6797675" cy="9926638"/>
  <p:defaultTextStyle>
    <a:defPPr>
      <a:defRPr lang="ru-RU"/>
    </a:defPPr>
    <a:lvl1pPr marL="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2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5B"/>
    <a:srgbClr val="6DA3C0"/>
    <a:srgbClr val="D1E2EB"/>
    <a:srgbClr val="FFFFFF"/>
    <a:srgbClr val="F75931"/>
    <a:srgbClr val="68BBCB"/>
    <a:srgbClr val="FFC072"/>
    <a:srgbClr val="F7593B"/>
    <a:srgbClr val="B3CFDE"/>
    <a:srgbClr val="87A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6" autoAdjust="0"/>
    <p:restoredTop sz="98714" autoAdjust="0"/>
  </p:normalViewPr>
  <p:slideViewPr>
    <p:cSldViewPr snapToGrid="0">
      <p:cViewPr varScale="1">
        <p:scale>
          <a:sx n="72" d="100"/>
          <a:sy n="72" d="100"/>
        </p:scale>
        <p:origin x="864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6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ropbox\_&#1040;&#1101;&#1088;&#1086;&#1090;&#1086;&#1084;&#1086;&#1075;&#1088;&#1072;&#1092;&#1080;&#1103;\_&#1057;&#1074;&#1086;&#1080;%20&#1092;&#1072;&#1081;&#1083;&#1099;\&#1089;&#1093;&#1077;&#1084;&#1099;%20&#1082;%20&#1087;&#1088;&#1077;&#1079;&#1077;&#1085;&#1090;&#1072;&#1094;&#1080;&#1080;%20&#1085;&#1072;%20&#1058;&#105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F6-4D01-ACBA-3CD6746625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Бюджет</c:v>
                </c:pt>
                <c:pt idx="1">
                  <c:v>Внебюджет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250</c:v>
                </c:pt>
                <c:pt idx="1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F6-4D01-ACBA-3CD674662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248160156451"/>
          <c:y val="0.14598066109637647"/>
          <c:w val="0.85589753486696507"/>
          <c:h val="0.70020299680800513"/>
        </c:manualLayout>
      </c:layout>
      <c:pieChart>
        <c:varyColors val="1"/>
        <c:ser>
          <c:idx val="0"/>
          <c:order val="0"/>
          <c:cat>
            <c:strRef>
              <c:f>Лист1!$B$1:$B$3</c:f>
              <c:strCache>
                <c:ptCount val="3"/>
                <c:pt idx="0">
                  <c:v>Геологоразведка</c:v>
                </c:pt>
                <c:pt idx="1">
                  <c:v>Экологический мониторинг</c:v>
                </c:pt>
                <c:pt idx="2">
                  <c:v>Прочее</c:v>
                </c:pt>
              </c:strCache>
            </c:strRef>
          </c:cat>
          <c:val>
            <c:numRef>
              <c:f>Лист1!$A$1:$A$3</c:f>
              <c:numCache>
                <c:formatCode>General</c:formatCode>
                <c:ptCount val="3"/>
                <c:pt idx="0">
                  <c:v>25</c:v>
                </c:pt>
                <c:pt idx="1">
                  <c:v>17.5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5A4-4EBD-9DF3-5018ED881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5.1367917245638432E-2"/>
          <c:y val="0.85705134453019083"/>
          <c:w val="0.89970796887639592"/>
          <c:h val="0.12641587800066564"/>
        </c:manualLayout>
      </c:layout>
      <c:overlay val="0"/>
      <c:txPr>
        <a:bodyPr rot="0" vert="horz"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14694765276724E-2"/>
          <c:y val="2.086179324423738E-2"/>
          <c:w val="0.91935513834461224"/>
          <c:h val="0.8764050055167930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Лист3!$C$2:$H$2</c:f>
              <c:numCache>
                <c:formatCode>General</c:formatCode>
                <c:ptCount val="6"/>
                <c:pt idx="0">
                  <c:v>2014</c:v>
                </c:pt>
                <c:pt idx="1">
                  <c:v>2018</c:v>
                </c:pt>
                <c:pt idx="2">
                  <c:v>2022</c:v>
                </c:pt>
                <c:pt idx="3">
                  <c:v>2026</c:v>
                </c:pt>
                <c:pt idx="4">
                  <c:v>2030</c:v>
                </c:pt>
                <c:pt idx="5">
                  <c:v>2034</c:v>
                </c:pt>
              </c:numCache>
            </c:numRef>
          </c:cat>
          <c:val>
            <c:numRef>
              <c:f>Лист3!$C$3:$H$3</c:f>
              <c:numCache>
                <c:formatCode>General</c:formatCode>
                <c:ptCount val="6"/>
                <c:pt idx="0">
                  <c:v>10</c:v>
                </c:pt>
                <c:pt idx="1">
                  <c:v>13</c:v>
                </c:pt>
                <c:pt idx="2">
                  <c:v>17.5</c:v>
                </c:pt>
                <c:pt idx="3">
                  <c:v>22</c:v>
                </c:pt>
                <c:pt idx="4">
                  <c:v>26.5</c:v>
                </c:pt>
                <c:pt idx="5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79-4DE3-B426-1D35912E6D05}"/>
            </c:ext>
          </c:extLst>
        </c:ser>
        <c:ser>
          <c:idx val="1"/>
          <c:order val="1"/>
          <c:invertIfNegative val="0"/>
          <c:cat>
            <c:numRef>
              <c:f>Лист3!$C$2:$H$2</c:f>
              <c:numCache>
                <c:formatCode>General</c:formatCode>
                <c:ptCount val="6"/>
                <c:pt idx="0">
                  <c:v>2014</c:v>
                </c:pt>
                <c:pt idx="1">
                  <c:v>2018</c:v>
                </c:pt>
                <c:pt idx="2">
                  <c:v>2022</c:v>
                </c:pt>
                <c:pt idx="3">
                  <c:v>2026</c:v>
                </c:pt>
                <c:pt idx="4">
                  <c:v>2030</c:v>
                </c:pt>
                <c:pt idx="5">
                  <c:v>2034</c:v>
                </c:pt>
              </c:numCache>
            </c:numRef>
          </c:cat>
          <c:val>
            <c:numRef>
              <c:f>Лист3!$C$4:$H$4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79-4DE3-B426-1D35912E6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19768896"/>
        <c:axId val="-719761280"/>
      </c:barChart>
      <c:catAx>
        <c:axId val="-71976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en-US"/>
          </a:p>
        </c:txPr>
        <c:crossAx val="-719761280"/>
        <c:crosses val="autoZero"/>
        <c:auto val="1"/>
        <c:lblAlgn val="ctr"/>
        <c:lblOffset val="100"/>
        <c:noMultiLvlLbl val="0"/>
      </c:catAx>
      <c:valAx>
        <c:axId val="-719761280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en-US"/>
          </a:p>
        </c:txPr>
        <c:crossAx val="-71976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13706080352322E-2"/>
          <c:y val="3.3393571705176192E-2"/>
          <c:w val="0.90907318944770843"/>
          <c:h val="0.85486367482753178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Внебюджетные инвестиции (левая ось)</c:v>
                </c:pt>
              </c:strCache>
            </c:strRef>
          </c:tx>
          <c:dLbls>
            <c:dLbl>
              <c:idx val="0"/>
              <c:layout>
                <c:manualLayout>
                  <c:x val="2.4583337433244756E-2"/>
                  <c:y val="-1.5081797971993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32-445F-BF3A-C717A6161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242895955863564E-2"/>
                  <c:y val="-5.0272659906643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F32-445F-BF3A-C717A6161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0272659906643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F32-445F-BF3A-C717A6161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7528302208508999E-4"/>
                  <c:y val="-3.912424881316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F32-445F-BF3A-C717A6161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F32-445F-BF3A-C717A61611E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F32-445F-BF3A-C717A61611E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F32-445F-BF3A-C717A61611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44.75</c:v>
                </c:pt>
                <c:pt idx="1">
                  <c:v>35.270000000000003</c:v>
                </c:pt>
                <c:pt idx="2">
                  <c:v>41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F32-445F-BF3A-C717A61611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государственной поддержки (левая ось)</c:v>
                </c:pt>
              </c:strCache>
            </c:strRef>
          </c:tx>
          <c:dLbls>
            <c:dLbl>
              <c:idx val="0"/>
              <c:layout>
                <c:manualLayout>
                  <c:x val="2.2534725980474363E-2"/>
                  <c:y val="-6.5354457878636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F32-445F-BF3A-C717A6161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8.546352184129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F32-445F-BF3A-C717A6161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486114527703604E-3"/>
                  <c:y val="-8.5463521841293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F32-445F-BF3A-C717A6161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F32-445F-BF3A-C717A61611E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F32-445F-BF3A-C717A61611E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F32-445F-BF3A-C717A61611E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F32-445F-BF3A-C717A61611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114.4</c:v>
                </c:pt>
                <c:pt idx="1">
                  <c:v>135.30000000000001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F32-445F-BF3A-C717A61611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Выручка (правая ось)</c:v>
                </c:pt>
              </c:strCache>
            </c:strRef>
          </c:tx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F32-445F-BF3A-C717A61611E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F32-445F-BF3A-C717A61611E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2386156648451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5F32-445F-BF3A-C717A6161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8665033990961306E-4"/>
                  <c:y val="-0.14812357471709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F32-445F-BF3A-C717A6161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4849498320585057E-3"/>
                  <c:y val="-0.17202071052593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F32-445F-BF3A-C717A6161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7318667420055422E-2"/>
                  <c:y val="-0.20094545558854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F32-445F-BF3A-C717A6161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4477334479788118E-3"/>
                  <c:y val="-0.29143897996357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F32-445F-BF3A-C717A6161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8096668099736175E-3"/>
                  <c:y val="-0.33515482695810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5F32-445F-BF3A-C717A6161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619333619946032E-3"/>
                  <c:y val="-0.39344262295081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F32-445F-BF3A-C717A6161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3">
                  <c:v>158</c:v>
                </c:pt>
                <c:pt idx="4">
                  <c:v>468</c:v>
                </c:pt>
                <c:pt idx="5">
                  <c:v>1078</c:v>
                </c:pt>
                <c:pt idx="6">
                  <c:v>1788</c:v>
                </c:pt>
                <c:pt idx="7">
                  <c:v>2980</c:v>
                </c:pt>
                <c:pt idx="8">
                  <c:v>4138</c:v>
                </c:pt>
                <c:pt idx="9">
                  <c:v>6345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5F32-445F-BF3A-C717A6161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19756384"/>
        <c:axId val="-719761824"/>
      </c:areaChart>
      <c:catAx>
        <c:axId val="-71975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j-lt"/>
              </a:defRPr>
            </a:pPr>
            <a:endParaRPr lang="en-US"/>
          </a:p>
        </c:txPr>
        <c:crossAx val="-719761824"/>
        <c:crosses val="autoZero"/>
        <c:auto val="1"/>
        <c:lblAlgn val="ctr"/>
        <c:lblOffset val="100"/>
        <c:noMultiLvlLbl val="0"/>
      </c:catAx>
      <c:valAx>
        <c:axId val="-7197618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>
                    <a:latin typeface="+mj-lt"/>
                  </a:defRPr>
                </a:pPr>
                <a:r>
                  <a:rPr lang="ru-RU" sz="1200" b="0" dirty="0" smtClean="0">
                    <a:latin typeface="+mj-lt"/>
                  </a:rPr>
                  <a:t>Млн рублей</a:t>
                </a:r>
                <a:endParaRPr lang="ru-RU" sz="1200" b="0" dirty="0">
                  <a:latin typeface="+mj-lt"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j-lt"/>
              </a:defRPr>
            </a:pPr>
            <a:endParaRPr lang="en-US"/>
          </a:p>
        </c:txPr>
        <c:crossAx val="-719756384"/>
        <c:crosses val="autoZero"/>
        <c:crossBetween val="midCat"/>
      </c:valAx>
    </c:plotArea>
    <c:legend>
      <c:legendPos val="b"/>
      <c:legendEntry>
        <c:idx val="0"/>
        <c:txPr>
          <a:bodyPr/>
          <a:lstStyle/>
          <a:p>
            <a:pPr>
              <a:defRPr sz="1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000"/>
            </a:pPr>
            <a:endParaRPr lang="en-US"/>
          </a:p>
        </c:txPr>
      </c:legendEntry>
      <c:layout>
        <c:manualLayout>
          <c:xMode val="edge"/>
          <c:yMode val="edge"/>
          <c:x val="0.14288324484652828"/>
          <c:y val="0.1128112674440285"/>
          <c:w val="0.31430537269842657"/>
          <c:h val="0.1648575075656526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0.66667</cdr:x>
      <cdr:y>0.44963</cdr:y>
    </cdr:from>
    <cdr:to>
      <cdr:x>0.77984</cdr:x>
      <cdr:y>0.55991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0800" y="2227021"/>
          <a:ext cx="439817" cy="546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+mj-lt"/>
            </a:rPr>
            <a:t>25</a:t>
          </a:r>
          <a:endParaRPr lang="ru-RU" sz="24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0.28028</cdr:x>
      <cdr:y>0.5503</cdr:y>
    </cdr:from>
    <cdr:to>
      <cdr:x>0.45833</cdr:x>
      <cdr:y>0.64253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89217" y="2725624"/>
          <a:ext cx="691957" cy="456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400" b="1" dirty="0" smtClean="0">
              <a:latin typeface="Calibri Light"/>
            </a:rPr>
            <a:t>17,5</a:t>
          </a:r>
          <a:endParaRPr lang="ru-RU" sz="2000" b="1" dirty="0">
            <a:latin typeface="Calibri Ligh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C4BAA-E369-44AD-87C0-64F34E7C73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2E880-491A-4E3B-8D0D-90D32A071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23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BA728-D73C-E140-8099-AC13A4281303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2A862-1F40-B349-91D5-3B9B128B7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9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36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A862-1F40-B349-91D5-3B9B128B79E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3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2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martDesign\YandexDisk\!NTI\DOCS\Presentation template\cov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151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847" y="2847060"/>
            <a:ext cx="5785759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847" y="4429134"/>
            <a:ext cx="5785759" cy="1314450"/>
          </a:xfrm>
          <a:prstGeom prst="rect">
            <a:avLst/>
          </a:prstGeom>
        </p:spPr>
        <p:txBody>
          <a:bodyPr lIns="91433" tIns="45716" rIns="91433" bIns="45716">
            <a:normAutofit/>
          </a:bodyPr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159" indent="0" algn="ctr">
              <a:buNone/>
              <a:defRPr sz="2000"/>
            </a:lvl2pPr>
            <a:lvl3pPr marL="914321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1" indent="0" algn="ctr">
              <a:buNone/>
              <a:defRPr sz="1600"/>
            </a:lvl5pPr>
            <a:lvl6pPr marL="2285799" indent="0" algn="ctr">
              <a:buNone/>
              <a:defRPr sz="1600"/>
            </a:lvl6pPr>
            <a:lvl7pPr marL="2742962" indent="0" algn="ctr">
              <a:buNone/>
              <a:defRPr sz="1600"/>
            </a:lvl7pPr>
            <a:lvl8pPr marL="3200121" indent="0" algn="ctr">
              <a:buNone/>
              <a:defRPr sz="1600"/>
            </a:lvl8pPr>
            <a:lvl9pPr marL="365728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7252" y="6416684"/>
            <a:ext cx="3688983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234664" y="6416678"/>
            <a:ext cx="2709082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 userDrawn="1"/>
        </p:nvGrpSpPr>
        <p:grpSpPr>
          <a:xfrm>
            <a:off x="242487" y="4303832"/>
            <a:ext cx="2709082" cy="8"/>
            <a:chOff x="658813" y="800103"/>
            <a:chExt cx="3334254" cy="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09954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5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9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7" y="1156156"/>
            <a:ext cx="8721437" cy="5041446"/>
          </a:xfrm>
        </p:spPr>
        <p:txBody>
          <a:bodyPr/>
          <a:lstStyle>
            <a:lvl1pPr marL="330642" indent="-330642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184" indent="-274432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34" indent="-221529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698" indent="-2099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 marL="1889612" indent="-209957">
              <a:buFont typeface="Arial" panose="020B0604020202020204" pitchFamily="34" charset="0"/>
              <a:buChar char="•"/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17.12.2017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5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6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8723399" y="6426969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290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90" y="2847059"/>
            <a:ext cx="864198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00" b="0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690" y="4429134"/>
            <a:ext cx="8641984" cy="1314450"/>
          </a:xfrm>
        </p:spPr>
        <p:txBody>
          <a:bodyPr>
            <a:norm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19938" indent="0" algn="ctr">
              <a:buNone/>
              <a:defRPr sz="1800"/>
            </a:lvl2pPr>
            <a:lvl3pPr marL="839876" indent="0" algn="ctr">
              <a:buNone/>
              <a:defRPr sz="1700"/>
            </a:lvl3pPr>
            <a:lvl4pPr marL="1259815" indent="0" algn="ctr">
              <a:buNone/>
              <a:defRPr sz="1500"/>
            </a:lvl4pPr>
            <a:lvl5pPr marL="1679753" indent="0" algn="ctr">
              <a:buNone/>
              <a:defRPr sz="1500"/>
            </a:lvl5pPr>
            <a:lvl6pPr marL="2099691" indent="0" algn="ctr">
              <a:buNone/>
              <a:defRPr sz="1500"/>
            </a:lvl6pPr>
            <a:lvl7pPr marL="2519629" indent="0" algn="ctr">
              <a:buNone/>
              <a:defRPr sz="1500"/>
            </a:lvl7pPr>
            <a:lvl8pPr marL="2939567" indent="0" algn="ctr">
              <a:buNone/>
              <a:defRPr sz="1500"/>
            </a:lvl8pPr>
            <a:lvl9pPr marL="3359506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682331" y="4303841"/>
            <a:ext cx="2709080" cy="1"/>
          </a:xfrm>
          <a:prstGeom prst="line">
            <a:avLst/>
          </a:prstGeom>
          <a:ln>
            <a:solidFill>
              <a:schemeClr val="tx1">
                <a:alpha val="29804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2328" y="4303832"/>
            <a:ext cx="52666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3"/>
          <a:stretch/>
        </p:blipFill>
        <p:spPr>
          <a:xfrm>
            <a:off x="680631" y="852941"/>
            <a:ext cx="1852881" cy="346527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702967" y="709768"/>
            <a:ext cx="526666" cy="8"/>
            <a:chOff x="839788" y="214466"/>
            <a:chExt cx="648204" cy="8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839789" y="214474"/>
              <a:ext cx="648203" cy="0"/>
            </a:xfrm>
            <a:prstGeom prst="line">
              <a:avLst/>
            </a:prstGeom>
            <a:ln>
              <a:solidFill>
                <a:schemeClr val="tx1"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839788" y="214466"/>
              <a:ext cx="26511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15950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ацентный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7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5" y="1736727"/>
            <a:ext cx="8721437" cy="4351338"/>
          </a:xfrm>
        </p:spPr>
        <p:txBody>
          <a:bodyPr/>
          <a:lstStyle>
            <a:lvl1pPr marL="330660" indent="-330660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226" indent="-274448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SzPct val="100000"/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98" indent="-221542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784" indent="-20996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17.12.2017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4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8723399" y="6426967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1" y="1192099"/>
            <a:ext cx="4789309" cy="437244"/>
          </a:xfrm>
          <a:solidFill>
            <a:srgbClr val="ED1C24"/>
          </a:solidFill>
        </p:spPr>
        <p:txBody>
          <a:bodyPr anchor="ctr">
            <a:noAutofit/>
          </a:bodyPr>
          <a:lstStyle>
            <a:lvl1pPr marL="33066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Подзаголовок слайда (опционально)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3172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7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5" y="1156156"/>
            <a:ext cx="8721437" cy="5041446"/>
          </a:xfrm>
        </p:spPr>
        <p:txBody>
          <a:bodyPr/>
          <a:lstStyle>
            <a:lvl1pPr marL="330660" indent="-330660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226" indent="-274448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98" indent="-221542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784" indent="-20996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 marL="1889722" indent="-209969">
              <a:buFont typeface="Arial" panose="020B0604020202020204" pitchFamily="34" charset="0"/>
              <a:buChar char="•"/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17.12.2017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4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8723399" y="6426967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392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martDesign\YandexDisk\!NTI\DOCS\Presentation template\cov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1518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5" y="575135"/>
            <a:ext cx="3460022" cy="10034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847" y="2847060"/>
            <a:ext cx="5785759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847" y="4429134"/>
            <a:ext cx="5785759" cy="1314450"/>
          </a:xfrm>
          <a:prstGeom prst="rect">
            <a:avLst/>
          </a:prstGeom>
        </p:spPr>
        <p:txBody>
          <a:bodyPr lIns="91433" tIns="45716" rIns="91433" bIns="45716">
            <a:normAutofit/>
          </a:bodyPr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159" indent="0" algn="ctr">
              <a:buNone/>
              <a:defRPr sz="2000"/>
            </a:lvl2pPr>
            <a:lvl3pPr marL="914321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1" indent="0" algn="ctr">
              <a:buNone/>
              <a:defRPr sz="1600"/>
            </a:lvl5pPr>
            <a:lvl6pPr marL="2285799" indent="0" algn="ctr">
              <a:buNone/>
              <a:defRPr sz="1600"/>
            </a:lvl6pPr>
            <a:lvl7pPr marL="2742962" indent="0" algn="ctr">
              <a:buNone/>
              <a:defRPr sz="1600"/>
            </a:lvl7pPr>
            <a:lvl8pPr marL="3200121" indent="0" algn="ctr">
              <a:buNone/>
              <a:defRPr sz="1600"/>
            </a:lvl8pPr>
            <a:lvl9pPr marL="365728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7252" y="6416684"/>
            <a:ext cx="3688983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234664" y="6416678"/>
            <a:ext cx="2709082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 userDrawn="1"/>
        </p:nvGrpSpPr>
        <p:grpSpPr>
          <a:xfrm>
            <a:off x="242487" y="4303832"/>
            <a:ext cx="2709082" cy="8"/>
            <a:chOff x="658813" y="800103"/>
            <a:chExt cx="3334254" cy="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9062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5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martDesign\YandexDisk\!NTI\DOCS\Presentation template\cover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151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6504" y="2292517"/>
            <a:ext cx="5785759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6504" y="3874586"/>
            <a:ext cx="5785759" cy="1314450"/>
          </a:xfrm>
          <a:prstGeom prst="rect">
            <a:avLst/>
          </a:prstGeom>
        </p:spPr>
        <p:txBody>
          <a:bodyPr lIns="91433" tIns="45716" rIns="91433" bIns="45716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159" indent="0" algn="ctr">
              <a:buNone/>
              <a:defRPr sz="2000"/>
            </a:lvl2pPr>
            <a:lvl3pPr marL="914321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1" indent="0" algn="ctr">
              <a:buNone/>
              <a:defRPr sz="1600"/>
            </a:lvl5pPr>
            <a:lvl6pPr marL="2285799" indent="0" algn="ctr">
              <a:buNone/>
              <a:defRPr sz="1600"/>
            </a:lvl6pPr>
            <a:lvl7pPr marL="2742962" indent="0" algn="ctr">
              <a:buNone/>
              <a:defRPr sz="1600"/>
            </a:lvl7pPr>
            <a:lvl8pPr marL="3200121" indent="0" algn="ctr">
              <a:buNone/>
              <a:defRPr sz="1600"/>
            </a:lvl8pPr>
            <a:lvl9pPr marL="3657281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7252" y="6416684"/>
            <a:ext cx="3688983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234664" y="6416678"/>
            <a:ext cx="2709082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Рисунок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5" y="575135"/>
            <a:ext cx="3460022" cy="10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925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58421" y="222474"/>
            <a:ext cx="2205226" cy="4070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18" y="81662"/>
            <a:ext cx="7243148" cy="66278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73152" y="6387859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64C4C8B2-C7A6-0847-A9D3-11E90A4CEB8E}" type="datetime3">
              <a:rPr lang="ru-RU" smtClean="0"/>
              <a:pPr/>
              <a:t>17/12/17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2026" y="6412492"/>
            <a:ext cx="3661952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8034" y="6412492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43786" y="744448"/>
            <a:ext cx="9418439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9" y="6426965"/>
            <a:ext cx="677582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 userDrawn="1"/>
        </p:nvGrpSpPr>
        <p:grpSpPr>
          <a:xfrm>
            <a:off x="8999098" y="6426965"/>
            <a:ext cx="677582" cy="4"/>
            <a:chOff x="658813" y="800103"/>
            <a:chExt cx="833946" cy="4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 userDrawn="1"/>
        </p:nvGrpSpPr>
        <p:grpSpPr>
          <a:xfrm>
            <a:off x="238413" y="6336256"/>
            <a:ext cx="144523" cy="177875"/>
            <a:chOff x="8326225" y="81662"/>
            <a:chExt cx="334824" cy="334824"/>
          </a:xfrm>
        </p:grpSpPr>
        <p:cxnSp>
          <p:nvCxnSpPr>
            <p:cNvPr id="33" name="Прямая соединительная линия 32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Объект 2"/>
          <p:cNvSpPr>
            <a:spLocks noGrp="1"/>
          </p:cNvSpPr>
          <p:nvPr>
            <p:ph idx="13"/>
          </p:nvPr>
        </p:nvSpPr>
        <p:spPr>
          <a:xfrm>
            <a:off x="595285" y="1003854"/>
            <a:ext cx="9071231" cy="5179235"/>
          </a:xfrm>
          <a:prstGeom prst="rect">
            <a:avLst/>
          </a:prstGeom>
        </p:spPr>
        <p:txBody>
          <a:bodyPr lIns="91433" tIns="45716" rIns="91433" bIns="45716"/>
          <a:lstStyle>
            <a:lvl1pPr marL="359968" indent="-359968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 marL="777531" indent="-298774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2pPr>
            <a:lvl3pPr marL="1198698" indent="-241179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3pPr>
            <a:lvl4pPr marL="1600062" indent="-2285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4pPr>
            <a:lvl5pPr>
              <a:defRPr sz="14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33277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17" y="81662"/>
            <a:ext cx="6758866" cy="662780"/>
          </a:xfrm>
        </p:spPr>
        <p:txBody>
          <a:bodyPr>
            <a:normAutofit/>
          </a:bodyPr>
          <a:lstStyle>
            <a:lvl1pPr>
              <a:defRPr sz="18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92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F2C1B029-9E10-C346-9A1F-18C74CB5FF55}" type="datetime3">
              <a:rPr lang="ru-RU" smtClean="0"/>
              <a:pPr/>
              <a:t>17/12/17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99176" y="6412492"/>
            <a:ext cx="3907652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43786" y="744448"/>
            <a:ext cx="9418439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31" y="6426965"/>
            <a:ext cx="677582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 userDrawn="1"/>
        </p:nvGrpSpPr>
        <p:grpSpPr>
          <a:xfrm>
            <a:off x="238418" y="6336256"/>
            <a:ext cx="144523" cy="177875"/>
            <a:chOff x="8326225" y="81662"/>
            <a:chExt cx="334824" cy="334824"/>
          </a:xfrm>
        </p:grpSpPr>
        <p:cxnSp>
          <p:nvCxnSpPr>
            <p:cNvPr id="65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 w="63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 w="63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8034" y="6412492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3" name="Группа 32"/>
          <p:cNvGrpSpPr/>
          <p:nvPr userDrawn="1"/>
        </p:nvGrpSpPr>
        <p:grpSpPr>
          <a:xfrm>
            <a:off x="8999098" y="6426965"/>
            <a:ext cx="677582" cy="4"/>
            <a:chOff x="658813" y="800103"/>
            <a:chExt cx="833946" cy="4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 userDrawn="1"/>
        </p:nvGrpSpPr>
        <p:grpSpPr>
          <a:xfrm rot="16200000">
            <a:off x="-1052421" y="4651835"/>
            <a:ext cx="3587342" cy="3546706"/>
            <a:chOff x="8460884" y="1554870"/>
            <a:chExt cx="2927825" cy="2924363"/>
          </a:xfrm>
        </p:grpSpPr>
        <p:grpSp>
          <p:nvGrpSpPr>
            <p:cNvPr id="21" name="Группа 20"/>
            <p:cNvGrpSpPr/>
            <p:nvPr/>
          </p:nvGrpSpPr>
          <p:grpSpPr>
            <a:xfrm rot="16200000">
              <a:off x="8466345" y="1556869"/>
              <a:ext cx="2922367" cy="2922361"/>
              <a:chOff x="7863929" y="3622127"/>
              <a:chExt cx="2046266" cy="2046262"/>
            </a:xfrm>
          </p:grpSpPr>
          <p:sp>
            <p:nvSpPr>
              <p:cNvPr id="23" name="Дуга 22"/>
              <p:cNvSpPr/>
              <p:nvPr/>
            </p:nvSpPr>
            <p:spPr>
              <a:xfrm rot="16200000">
                <a:off x="7977159" y="3733956"/>
                <a:ext cx="1821325" cy="1821323"/>
              </a:xfrm>
              <a:prstGeom prst="arc">
                <a:avLst>
                  <a:gd name="adj1" fmla="val 16200000"/>
                  <a:gd name="adj2" fmla="val 13155040"/>
                </a:avLst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Дуга 23"/>
              <p:cNvSpPr/>
              <p:nvPr/>
            </p:nvSpPr>
            <p:spPr>
              <a:xfrm>
                <a:off x="7863929" y="3622127"/>
                <a:ext cx="2046266" cy="2046262"/>
              </a:xfrm>
              <a:prstGeom prst="arc">
                <a:avLst>
                  <a:gd name="adj1" fmla="val 187966"/>
                  <a:gd name="adj2" fmla="val 5413874"/>
                </a:avLst>
              </a:prstGeom>
              <a:ln w="19050">
                <a:solidFill>
                  <a:srgbClr val="F759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Дуга 21"/>
            <p:cNvSpPr/>
            <p:nvPr/>
          </p:nvSpPr>
          <p:spPr>
            <a:xfrm rot="16200000">
              <a:off x="8460881" y="1554873"/>
              <a:ext cx="2922367" cy="2922361"/>
            </a:xfrm>
            <a:prstGeom prst="arc">
              <a:avLst>
                <a:gd name="adj1" fmla="val 10333065"/>
                <a:gd name="adj2" fmla="val 11778475"/>
              </a:avLst>
            </a:prstGeom>
            <a:ln w="190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 userDrawn="1"/>
        </p:nvGrpSpPr>
        <p:grpSpPr>
          <a:xfrm rot="3669653">
            <a:off x="6967762" y="-1621987"/>
            <a:ext cx="3983556" cy="3904761"/>
            <a:chOff x="8441527" y="1532044"/>
            <a:chExt cx="2972003" cy="2972008"/>
          </a:xfrm>
        </p:grpSpPr>
        <p:grpSp>
          <p:nvGrpSpPr>
            <p:cNvPr id="36" name="Группа 35"/>
            <p:cNvGrpSpPr/>
            <p:nvPr/>
          </p:nvGrpSpPr>
          <p:grpSpPr>
            <a:xfrm rot="16200000">
              <a:off x="8441525" y="1532046"/>
              <a:ext cx="2972008" cy="2972003"/>
              <a:chOff x="7846550" y="3604748"/>
              <a:chExt cx="2081025" cy="2081022"/>
            </a:xfrm>
          </p:grpSpPr>
          <p:sp>
            <p:nvSpPr>
              <p:cNvPr id="38" name="Дуга 37"/>
              <p:cNvSpPr/>
              <p:nvPr/>
            </p:nvSpPr>
            <p:spPr>
              <a:xfrm rot="16200000">
                <a:off x="7977159" y="3733956"/>
                <a:ext cx="1821325" cy="1821323"/>
              </a:xfrm>
              <a:prstGeom prst="arc">
                <a:avLst>
                  <a:gd name="adj1" fmla="val 15511543"/>
                  <a:gd name="adj2" fmla="val 7948573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Дуга 38"/>
              <p:cNvSpPr/>
              <p:nvPr/>
            </p:nvSpPr>
            <p:spPr>
              <a:xfrm>
                <a:off x="7846550" y="3604748"/>
                <a:ext cx="2081025" cy="2081022"/>
              </a:xfrm>
              <a:prstGeom prst="arc">
                <a:avLst>
                  <a:gd name="adj1" fmla="val 11539827"/>
                  <a:gd name="adj2" fmla="val 2979785"/>
                </a:avLst>
              </a:prstGeom>
              <a:ln w="19050">
                <a:solidFill>
                  <a:srgbClr val="F759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Дуга 36"/>
            <p:cNvSpPr/>
            <p:nvPr/>
          </p:nvSpPr>
          <p:spPr>
            <a:xfrm rot="16200000">
              <a:off x="8535410" y="1629401"/>
              <a:ext cx="2773306" cy="2773305"/>
            </a:xfrm>
            <a:prstGeom prst="arc">
              <a:avLst>
                <a:gd name="adj1" fmla="val 7125492"/>
                <a:gd name="adj2" fmla="val 12995242"/>
              </a:avLst>
            </a:prstGeom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Дуга 39"/>
          <p:cNvSpPr/>
          <p:nvPr userDrawn="1"/>
        </p:nvSpPr>
        <p:spPr>
          <a:xfrm rot="14469653">
            <a:off x="7147272" y="-1247555"/>
            <a:ext cx="3450432" cy="3275760"/>
          </a:xfrm>
          <a:prstGeom prst="arc">
            <a:avLst>
              <a:gd name="adj1" fmla="val 7994092"/>
              <a:gd name="adj2" fmla="val 10846091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/>
            <a:endParaRPr lang="ru-RU"/>
          </a:p>
        </p:txBody>
      </p:sp>
      <p:pic>
        <p:nvPicPr>
          <p:cNvPr id="44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58421" y="222474"/>
            <a:ext cx="2205226" cy="407095"/>
          </a:xfrm>
          <a:prstGeom prst="rect">
            <a:avLst/>
          </a:prstGeom>
        </p:spPr>
      </p:pic>
      <p:sp>
        <p:nvSpPr>
          <p:cNvPr id="41" name="Объект 2"/>
          <p:cNvSpPr>
            <a:spLocks noGrp="1"/>
          </p:cNvSpPr>
          <p:nvPr>
            <p:ph idx="13"/>
          </p:nvPr>
        </p:nvSpPr>
        <p:spPr>
          <a:xfrm>
            <a:off x="595285" y="1003854"/>
            <a:ext cx="9071231" cy="5179235"/>
          </a:xfrm>
          <a:prstGeom prst="rect">
            <a:avLst/>
          </a:prstGeom>
        </p:spPr>
        <p:txBody>
          <a:bodyPr lIns="91433" tIns="45716" rIns="91433" bIns="45716"/>
          <a:lstStyle>
            <a:lvl1pPr marL="359968" indent="-359968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 marL="777531" indent="-298774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2pPr>
            <a:lvl3pPr marL="1198698" indent="-241179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3pPr>
            <a:lvl4pPr marL="1600062" indent="-2285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4pPr>
            <a:lvl5pPr>
              <a:defRPr sz="1400" b="0" i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73718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  <p15:guide id="7" orient="horz" pos="164" userDrawn="1">
          <p15:clr>
            <a:srgbClr val="FBAE40"/>
          </p15:clr>
        </p15:guide>
        <p15:guide id="8" orient="horz" pos="25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15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  <p15:guide id="7" orient="horz" pos="164" userDrawn="1">
          <p15:clr>
            <a:srgbClr val="FBAE40"/>
          </p15:clr>
        </p15:guide>
        <p15:guide id="8" orient="horz" pos="25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martDesign\YandexDisk\!NTI\DOCS\Presentation template\cover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15180" cy="6858000"/>
          </a:xfrm>
          <a:prstGeom prst="rect">
            <a:avLst/>
          </a:prstGeom>
          <a:noFill/>
        </p:spPr>
      </p:pic>
      <p:pic>
        <p:nvPicPr>
          <p:cNvPr id="27" name="Picture 2" descr="C:\Users\SmartDesign\YandexDisk\!NTI\brand\Logo_NTI_main_horiz_white.png"/>
          <p:cNvPicPr>
            <a:picLocks noChangeAspect="1" noChangeArrowheads="1"/>
          </p:cNvPicPr>
          <p:nvPr userDrawn="1"/>
        </p:nvPicPr>
        <p:blipFill>
          <a:blip r:embed="rId3" cstate="print"/>
          <a:srcRect b="38506"/>
          <a:stretch>
            <a:fillRect/>
          </a:stretch>
        </p:blipFill>
        <p:spPr bwMode="auto">
          <a:xfrm>
            <a:off x="7466015" y="219077"/>
            <a:ext cx="2198759" cy="3921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18" y="81662"/>
            <a:ext cx="7243148" cy="66278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92"/>
            <a:ext cx="222885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61A240FD-504F-2D42-9CC6-D4BE4AAAA351}" type="datetime3">
              <a:rPr lang="ru-RU" smtClean="0"/>
              <a:pPr/>
              <a:t>17/12/17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109" y="6412492"/>
            <a:ext cx="39057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grpSp>
        <p:nvGrpSpPr>
          <p:cNvPr id="6" name="Группа 6"/>
          <p:cNvGrpSpPr/>
          <p:nvPr userDrawn="1"/>
        </p:nvGrpSpPr>
        <p:grpSpPr>
          <a:xfrm>
            <a:off x="243786" y="744448"/>
            <a:ext cx="9418439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"/>
          <p:cNvGrpSpPr/>
          <p:nvPr userDrawn="1"/>
        </p:nvGrpSpPr>
        <p:grpSpPr>
          <a:xfrm>
            <a:off x="687131" y="6426965"/>
            <a:ext cx="677582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60"/>
          <p:cNvGrpSpPr/>
          <p:nvPr userDrawn="1"/>
        </p:nvGrpSpPr>
        <p:grpSpPr>
          <a:xfrm>
            <a:off x="9663840" y="192739"/>
            <a:ext cx="144523" cy="177875"/>
            <a:chOff x="8326225" y="81662"/>
            <a:chExt cx="334824" cy="334824"/>
          </a:xfrm>
        </p:grpSpPr>
        <p:cxnSp>
          <p:nvCxnSpPr>
            <p:cNvPr id="62" name="Прямая соединительная линия 61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63"/>
          <p:cNvGrpSpPr/>
          <p:nvPr userDrawn="1"/>
        </p:nvGrpSpPr>
        <p:grpSpPr>
          <a:xfrm>
            <a:off x="238413" y="6323556"/>
            <a:ext cx="144523" cy="177875"/>
            <a:chOff x="8326225" y="81662"/>
            <a:chExt cx="334824" cy="334824"/>
          </a:xfrm>
        </p:grpSpPr>
        <p:cxnSp>
          <p:nvCxnSpPr>
            <p:cNvPr id="65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8034" y="6412492"/>
            <a:ext cx="222885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2" name="Группа 36"/>
          <p:cNvGrpSpPr/>
          <p:nvPr userDrawn="1"/>
        </p:nvGrpSpPr>
        <p:grpSpPr>
          <a:xfrm>
            <a:off x="8999098" y="6426965"/>
            <a:ext cx="677582" cy="4"/>
            <a:chOff x="658813" y="800103"/>
            <a:chExt cx="833946" cy="4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rgbClr val="FFFFFF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rgbClr val="FF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Объект 2"/>
          <p:cNvSpPr>
            <a:spLocks noGrp="1"/>
          </p:cNvSpPr>
          <p:nvPr>
            <p:ph idx="13"/>
          </p:nvPr>
        </p:nvSpPr>
        <p:spPr>
          <a:xfrm>
            <a:off x="595285" y="1831237"/>
            <a:ext cx="9071231" cy="4351849"/>
          </a:xfrm>
          <a:prstGeom prst="rect">
            <a:avLst/>
          </a:prstGeom>
        </p:spPr>
        <p:txBody>
          <a:bodyPr lIns="91433" tIns="45716" rIns="91433" bIns="45716"/>
          <a:lstStyle>
            <a:lvl1pPr marL="359968" indent="-359968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 marL="777531" indent="-298774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2pPr>
            <a:lvl3pPr marL="1198698" indent="-241179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3pPr>
            <a:lvl4pPr marL="1600062" indent="-2285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80679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7151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90" y="2847059"/>
            <a:ext cx="864198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00" b="0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690" y="4429134"/>
            <a:ext cx="8641984" cy="1314450"/>
          </a:xfrm>
        </p:spPr>
        <p:txBody>
          <a:bodyPr>
            <a:norm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19913" indent="0" algn="ctr">
              <a:buNone/>
              <a:defRPr sz="1800"/>
            </a:lvl2pPr>
            <a:lvl3pPr marL="839828" indent="0" algn="ctr">
              <a:buNone/>
              <a:defRPr sz="1700"/>
            </a:lvl3pPr>
            <a:lvl4pPr marL="1259742" indent="0" algn="ctr">
              <a:buNone/>
              <a:defRPr sz="1500"/>
            </a:lvl4pPr>
            <a:lvl5pPr marL="1679655" indent="0" algn="ctr">
              <a:buNone/>
              <a:defRPr sz="1500"/>
            </a:lvl5pPr>
            <a:lvl6pPr marL="2099569" indent="0" algn="ctr">
              <a:buNone/>
              <a:defRPr sz="1500"/>
            </a:lvl6pPr>
            <a:lvl7pPr marL="2519483" indent="0" algn="ctr">
              <a:buNone/>
              <a:defRPr sz="1500"/>
            </a:lvl7pPr>
            <a:lvl8pPr marL="2939397" indent="0" algn="ctr">
              <a:buNone/>
              <a:defRPr sz="1500"/>
            </a:lvl8pPr>
            <a:lvl9pPr marL="335931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682331" y="4303843"/>
            <a:ext cx="2709080" cy="1"/>
          </a:xfrm>
          <a:prstGeom prst="line">
            <a:avLst/>
          </a:prstGeom>
          <a:ln>
            <a:solidFill>
              <a:schemeClr val="tx1">
                <a:alpha val="29804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2328" y="4303832"/>
            <a:ext cx="52666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3"/>
          <a:stretch/>
        </p:blipFill>
        <p:spPr>
          <a:xfrm>
            <a:off x="680633" y="852941"/>
            <a:ext cx="1852881" cy="346527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702967" y="709768"/>
            <a:ext cx="526666" cy="8"/>
            <a:chOff x="839788" y="214466"/>
            <a:chExt cx="648204" cy="8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839789" y="214474"/>
              <a:ext cx="648203" cy="0"/>
            </a:xfrm>
            <a:prstGeom prst="line">
              <a:avLst/>
            </a:prstGeom>
            <a:ln>
              <a:solidFill>
                <a:schemeClr val="tx1"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839788" y="214466"/>
              <a:ext cx="26511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36289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ацентный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9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7" y="1736728"/>
            <a:ext cx="8721437" cy="4351338"/>
          </a:xfrm>
        </p:spPr>
        <p:txBody>
          <a:bodyPr/>
          <a:lstStyle>
            <a:lvl1pPr marL="330642" indent="-330642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184" indent="-274432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SzPct val="100000"/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34" indent="-221529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698" indent="-2099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17.12.2017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5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6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8723399" y="6426969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3" y="1192099"/>
            <a:ext cx="4789309" cy="437244"/>
          </a:xfrm>
          <a:solidFill>
            <a:srgbClr val="ED1C24"/>
          </a:solidFill>
        </p:spPr>
        <p:txBody>
          <a:bodyPr anchor="ctr">
            <a:noAutofit/>
          </a:bodyPr>
          <a:lstStyle>
            <a:lvl1pPr marL="33064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Подзаголовок слайда (опционально)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5350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9" y="365132"/>
            <a:ext cx="8543925" cy="1325563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F694-B8EB-EF40-A549-05FDAE4460FC}" type="datetime3">
              <a:rPr lang="ru-RU" smtClean="0"/>
              <a:pPr/>
              <a:t>17/12/17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7" y="6356359"/>
            <a:ext cx="3343275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2016 © Национальная технологическая инициатива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89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6" r:id="rId3"/>
    <p:sldLayoutId id="2147483650" r:id="rId4"/>
    <p:sldLayoutId id="2147483664" r:id="rId5"/>
    <p:sldLayoutId id="2147483668" r:id="rId6"/>
    <p:sldLayoutId id="2147483667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32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1" indent="-228581" algn="l" defTabSz="91432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0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0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9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83984" tIns="41992" rIns="83984" bIns="41992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8"/>
            <a:ext cx="8543925" cy="4351338"/>
          </a:xfrm>
          <a:prstGeom prst="rect">
            <a:avLst/>
          </a:prstGeom>
        </p:spPr>
        <p:txBody>
          <a:bodyPr vert="horz" lIns="83984" tIns="41992" rIns="83984" bIns="419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fld id="{72E54A96-148C-F54C-A0C8-C109EC283038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59"/>
              <a:t>17.12.2017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5" y="6356351"/>
            <a:ext cx="3343275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r>
              <a:rPr lang="ru-RU" smtClean="0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2" y="6356351"/>
            <a:ext cx="2228850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59"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1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839828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957" indent="-209957" algn="l" defTabSz="839828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871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785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698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612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526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38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355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267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13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28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742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655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569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483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397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310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3988" tIns="41994" rIns="83988" bIns="41994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6"/>
            <a:ext cx="8543925" cy="4351338"/>
          </a:xfrm>
          <a:prstGeom prst="rect">
            <a:avLst/>
          </a:prstGeom>
        </p:spPr>
        <p:txBody>
          <a:bodyPr vert="horz" lIns="83988" tIns="41994" rIns="83988" bIns="419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fld id="{72E54A96-148C-F54C-A0C8-C109EC283038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87"/>
              <a:t>17.12.2017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r>
              <a:rPr lang="ru-RU" smtClean="0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2" y="6356351"/>
            <a:ext cx="2228850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87"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4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83987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969" indent="-209969" algn="l" defTabSz="839876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07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846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784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722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660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598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537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475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38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76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815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753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691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629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567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506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.Kvashnin@nsu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1.png"/><Relationship Id="rId3" Type="http://schemas.openxmlformats.org/officeDocument/2006/relationships/image" Target="../media/image14.gi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5.gif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918" y="3140976"/>
            <a:ext cx="8641984" cy="1158881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Проект </a:t>
            </a:r>
            <a:r>
              <a:rPr lang="ru-RU" sz="4000" b="1" dirty="0" smtClean="0"/>
              <a:t>«Аэротомография»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dirty="0"/>
              <a:t>Разработка и создание прорывного комплекса для проведения геофизической разведки с помощью БПЛА</a:t>
            </a:r>
            <a:br>
              <a:rPr lang="ru-RU" sz="2200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8038" y="323669"/>
            <a:ext cx="1472330" cy="1453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690" y="4800924"/>
            <a:ext cx="4188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j-lt"/>
                <a:ea typeface="Chevin Pro Thin" charset="0"/>
                <a:cs typeface="Chevin Pro Thin" charset="0"/>
              </a:rPr>
              <a:t>Квашнин А.Г., </a:t>
            </a:r>
            <a:r>
              <a:rPr lang="ru-RU" sz="1600" dirty="0" smtClean="0">
                <a:latin typeface="+mj-lt"/>
                <a:ea typeface="Chevin Pro Thin" charset="0"/>
                <a:cs typeface="Chevin Pro Thin" charset="0"/>
              </a:rPr>
              <a:t>к.т.н.</a:t>
            </a:r>
          </a:p>
          <a:p>
            <a:r>
              <a:rPr lang="ru-RU" sz="1600" dirty="0">
                <a:latin typeface="+mj-lt"/>
                <a:ea typeface="Chevin Pro Thin" charset="0"/>
                <a:cs typeface="Chevin Pro Thin" charset="0"/>
              </a:rPr>
              <a:t>Д</a:t>
            </a:r>
            <a:r>
              <a:rPr lang="ru-RU" sz="1600" dirty="0" smtClean="0">
                <a:latin typeface="+mj-lt"/>
                <a:ea typeface="Chevin Pro Thin" charset="0"/>
                <a:cs typeface="Chevin Pro Thin" charset="0"/>
              </a:rPr>
              <a:t>иректор </a:t>
            </a:r>
            <a:r>
              <a:rPr lang="ru-RU" sz="1600" dirty="0">
                <a:latin typeface="+mj-lt"/>
                <a:ea typeface="Chevin Pro Thin" charset="0"/>
                <a:cs typeface="Chevin Pro Thin" charset="0"/>
              </a:rPr>
              <a:t>Центра трансфера технологий </a:t>
            </a:r>
          </a:p>
          <a:p>
            <a:r>
              <a:rPr lang="ru-RU" sz="1600" dirty="0">
                <a:latin typeface="+mj-lt"/>
                <a:ea typeface="Chevin Pro Thin" charset="0"/>
                <a:cs typeface="Chevin Pro Thin" charset="0"/>
              </a:rPr>
              <a:t>и </a:t>
            </a:r>
            <a:r>
              <a:rPr lang="ru-RU" sz="1600" dirty="0" smtClean="0">
                <a:latin typeface="+mj-lt"/>
                <a:ea typeface="Chevin Pro Thin" charset="0"/>
                <a:cs typeface="Chevin Pro Thin" charset="0"/>
              </a:rPr>
              <a:t>коммерциализации</a:t>
            </a:r>
          </a:p>
          <a:p>
            <a:r>
              <a:rPr lang="ru-RU" sz="1600" dirty="0" smtClean="0">
                <a:latin typeface="+mj-lt"/>
                <a:ea typeface="Chevin Pro Thin" charset="0"/>
                <a:cs typeface="Chevin Pro Thin" charset="0"/>
              </a:rPr>
              <a:t>Новосибирский государственный университет</a:t>
            </a:r>
            <a:endParaRPr lang="en-US" sz="1600" dirty="0" smtClean="0">
              <a:latin typeface="+mj-lt"/>
              <a:ea typeface="Chevin Pro Thin" charset="0"/>
              <a:cs typeface="Chevin Pro Thin" charset="0"/>
            </a:endParaRPr>
          </a:p>
          <a:p>
            <a:endParaRPr lang="en-US" sz="1600" dirty="0">
              <a:latin typeface="+mj-lt"/>
              <a:ea typeface="Chevin Pro Thin" charset="0"/>
              <a:cs typeface="Chevin Pro Thin" charset="0"/>
            </a:endParaRPr>
          </a:p>
          <a:p>
            <a:r>
              <a:rPr lang="en-US" sz="1600" dirty="0" smtClean="0">
                <a:latin typeface="+mj-lt"/>
                <a:ea typeface="Chevin Pro Thin" charset="0"/>
                <a:cs typeface="Chevin Pro Thin" charset="0"/>
              </a:rPr>
              <a:t>18 </a:t>
            </a:r>
            <a:r>
              <a:rPr lang="ru-RU" sz="1600" dirty="0" smtClean="0">
                <a:latin typeface="+mj-lt"/>
                <a:ea typeface="Chevin Pro Thin" charset="0"/>
                <a:cs typeface="Chevin Pro Thin" charset="0"/>
              </a:rPr>
              <a:t>декабря 2017 г.</a:t>
            </a:r>
          </a:p>
        </p:txBody>
      </p:sp>
      <p:pic>
        <p:nvPicPr>
          <p:cNvPr id="8" name="Picture 2" descr="C:\Users\press5\Desktop\Маркетинг\МАКЕТЫ+ЛОГОТИП\Логотип НГУ\3_NGUlogo_novy_goluboy_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2657" y="744025"/>
            <a:ext cx="1759046" cy="5312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1689" y="1472722"/>
            <a:ext cx="5180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ДК «</a:t>
            </a:r>
            <a:r>
              <a:rPr lang="ru-RU" sz="2400" dirty="0" err="1"/>
              <a:t>Аэронет</a:t>
            </a:r>
            <a:r>
              <a:rPr lang="ru-RU" sz="2400" dirty="0"/>
              <a:t>», </a:t>
            </a:r>
            <a:r>
              <a:rPr lang="ru-RU" sz="2400" dirty="0" smtClean="0"/>
              <a:t>направление «ДЗЗ»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9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Добыча полезных ископаемых</a:t>
            </a:r>
            <a:endParaRPr lang="ru-RU" dirty="0">
              <a:latin typeface="+mn-lt"/>
            </a:endParaRPr>
          </a:p>
        </p:txBody>
      </p:sp>
      <p:sp>
        <p:nvSpPr>
          <p:cNvPr id="70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428034" y="6412492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>
                <a:latin typeface="+mn-lt"/>
              </a:rPr>
              <a:pPr/>
              <a:t>10</a:t>
            </a:fld>
            <a:endParaRPr lang="ru-RU" dirty="0">
              <a:latin typeface="+mn-lt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4026948" y="1279263"/>
            <a:ext cx="5943600" cy="3341523"/>
            <a:chOff x="-167551" y="819150"/>
            <a:chExt cx="10328389" cy="4529220"/>
          </a:xfrm>
        </p:grpSpPr>
        <p:cxnSp>
          <p:nvCxnSpPr>
            <p:cNvPr id="30" name="Прямая со стрелкой 29"/>
            <p:cNvCxnSpPr/>
            <p:nvPr/>
          </p:nvCxnSpPr>
          <p:spPr>
            <a:xfrm flipV="1">
              <a:off x="933450" y="819150"/>
              <a:ext cx="0" cy="4200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800100" y="4886325"/>
              <a:ext cx="83153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Полилиния 39"/>
            <p:cNvSpPr/>
            <p:nvPr/>
          </p:nvSpPr>
          <p:spPr>
            <a:xfrm rot="10800000" flipV="1">
              <a:off x="940116" y="3500433"/>
              <a:ext cx="7972425" cy="138112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894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894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894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894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ый треугольник 40"/>
            <p:cNvSpPr/>
            <p:nvPr/>
          </p:nvSpPr>
          <p:spPr>
            <a:xfrm rot="10800000">
              <a:off x="937256" y="982980"/>
              <a:ext cx="7978143" cy="2407920"/>
            </a:xfrm>
            <a:prstGeom prst="rt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91803" y="1269321"/>
              <a:ext cx="4420739" cy="62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err="1" smtClean="0"/>
                <a:t>Аэротомография</a:t>
              </a:r>
              <a:endParaRPr lang="ru-RU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39268" y="4146464"/>
              <a:ext cx="4034785" cy="54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Наземная разведка</a:t>
              </a:r>
              <a:endParaRPr lang="ru-RU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68587" y="2652330"/>
              <a:ext cx="4113002" cy="54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Прочие (авиа и др.)</a:t>
              </a:r>
              <a:endParaRPr lang="ru-RU" sz="2000" dirty="0"/>
            </a:p>
          </p:txBody>
        </p:sp>
        <p:sp>
          <p:nvSpPr>
            <p:cNvPr id="53" name="Правая фигурная скобка 52"/>
            <p:cNvSpPr/>
            <p:nvPr/>
          </p:nvSpPr>
          <p:spPr>
            <a:xfrm>
              <a:off x="8943974" y="1000125"/>
              <a:ext cx="238125" cy="238125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Левая фигурная скобка 53"/>
            <p:cNvSpPr/>
            <p:nvPr/>
          </p:nvSpPr>
          <p:spPr>
            <a:xfrm>
              <a:off x="647700" y="3524250"/>
              <a:ext cx="257175" cy="134302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4087" y="4931198"/>
              <a:ext cx="1020449" cy="41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2021</a:t>
              </a:r>
              <a:endParaRPr lang="ru-RU" sz="3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515349" y="4914900"/>
              <a:ext cx="999964" cy="41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2035</a:t>
              </a:r>
              <a:endParaRPr lang="ru-RU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67551" y="4010028"/>
              <a:ext cx="1042916" cy="41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35%</a:t>
              </a:r>
              <a:endParaRPr lang="ru-RU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134476" y="1981202"/>
              <a:ext cx="1026362" cy="41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55%</a:t>
              </a:r>
              <a:endParaRPr lang="ru-RU" sz="1400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26823" y="4980353"/>
            <a:ext cx="9230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За счёт сочетания высокой скорости съёмки, качества получаемых данных и уникальной возможности пространственной визуализации рудных объектов, </a:t>
            </a:r>
            <a:r>
              <a:rPr lang="ru-RU" sz="2000" dirty="0" smtClean="0">
                <a:solidFill>
                  <a:srgbClr val="C00000"/>
                </a:solidFill>
              </a:rPr>
              <a:t>Аэротомография заместит конкурирующие методы, прежде всего наземную разведку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83104" y="1252275"/>
            <a:ext cx="4312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Компании, добывающие полезные </a:t>
            </a:r>
          </a:p>
          <a:p>
            <a:pPr marL="357188" indent="-357188"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ископаемые</a:t>
            </a:r>
          </a:p>
          <a:p>
            <a:pPr marL="357188" indent="-357188"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Черные и цветные металлы</a:t>
            </a:r>
          </a:p>
          <a:p>
            <a:pPr marL="357188" indent="-357188"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Сырье для атомной энергетики</a:t>
            </a:r>
          </a:p>
          <a:p>
            <a:pPr marL="357188" indent="-357188"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Драгоценные камни</a:t>
            </a:r>
          </a:p>
          <a:p>
            <a:pPr marL="357188" indent="-357188"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Нерудные полезные ископаемые</a:t>
            </a:r>
            <a:endParaRPr lang="ru-RU" sz="2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83104" y="3246165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Компании ТЭК</a:t>
            </a:r>
          </a:p>
          <a:p>
            <a:pPr marL="357188" indent="-357188"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Природный газ</a:t>
            </a:r>
            <a:endParaRPr lang="ru-RU" sz="2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4366219"/>
            <a:ext cx="3174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* - оценка специалистов ИННГ СО РАН и ИЭОПП СО РАН на основе данных открытых источников 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767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Экологический мониторинг</a:t>
            </a:r>
            <a:endParaRPr lang="ru-RU" dirty="0">
              <a:latin typeface="+mn-lt"/>
            </a:endParaRPr>
          </a:p>
        </p:txBody>
      </p:sp>
      <p:sp>
        <p:nvSpPr>
          <p:cNvPr id="70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428034" y="6412492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>
                <a:latin typeface="+mn-lt"/>
              </a:rPr>
              <a:pPr/>
              <a:t>11</a:t>
            </a:fld>
            <a:endParaRPr lang="ru-RU" dirty="0">
              <a:latin typeface="+mn-lt"/>
            </a:endParaRP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4962524" y="1153382"/>
          <a:ext cx="4676775" cy="344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3698" y="4590928"/>
            <a:ext cx="4093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Environmental Monitoring Market Forecast to 2021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M&amp;M, Jan 2017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собственные оценки разработчика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2343" y="1817827"/>
            <a:ext cx="48187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Мониторинг атмосферы</a:t>
            </a:r>
          </a:p>
          <a:p>
            <a:pPr marL="357188" indent="-357188"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Мониторинг содержания гумуса в почве </a:t>
            </a:r>
          </a:p>
          <a:p>
            <a:pPr marL="357188" indent="-357188"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Мониторинг радиоактивных загрязнений</a:t>
            </a:r>
          </a:p>
          <a:p>
            <a:pPr marL="357188" indent="-357188"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endParaRPr lang="ru-RU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Контроль состояния газопроводов и хранилищ</a:t>
            </a:r>
          </a:p>
          <a:p>
            <a:pPr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Контроль ядерных производств и могильников</a:t>
            </a:r>
          </a:p>
          <a:p>
            <a:pPr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endParaRPr lang="ru-RU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Контроль состояния окружающей среды во время чрезвычайных ситуаций и стихийных бедствий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4362" y="986579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ct val="0"/>
              </a:spcAft>
              <a:buClr>
                <a:srgbClr val="9BBB59"/>
              </a:buClr>
              <a:tabLst>
                <a:tab pos="177800" algn="l"/>
              </a:tabLst>
            </a:pPr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Государственные и частные службы экологического мониторинга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9030" y="5320018"/>
            <a:ext cx="6326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</a:rPr>
              <a:t>Рынок экологического мониторинга быстро растёт и достигнет </a:t>
            </a:r>
            <a:r>
              <a:rPr lang="en-US" sz="2400" dirty="0">
                <a:solidFill>
                  <a:srgbClr val="C00000"/>
                </a:solidFill>
              </a:rPr>
              <a:t>USD 30 </a:t>
            </a:r>
            <a:r>
              <a:rPr lang="ru-RU" sz="2400" dirty="0">
                <a:solidFill>
                  <a:srgbClr val="C00000"/>
                </a:solidFill>
              </a:rPr>
              <a:t>млрд. к 2035 году.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ОСНОВНЫЕ КОНКУРЕНТЫ в мире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428034" y="6456169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>
                <a:latin typeface="+mn-lt"/>
              </a:rPr>
              <a:pPr/>
              <a:t>12</a:t>
            </a:fld>
            <a:endParaRPr lang="ru-RU" dirty="0"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317958"/>
              </p:ext>
            </p:extLst>
          </p:nvPr>
        </p:nvGraphicFramePr>
        <p:xfrm>
          <a:off x="112219" y="988521"/>
          <a:ext cx="7315815" cy="5616841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1572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5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19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40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62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64516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</a:rPr>
                        <a:t>Характеристика</a:t>
                      </a:r>
                    </a:p>
                  </a:txBody>
                  <a:tcPr marL="84745" marR="84745" marT="41459" marB="414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Pioneer Aerial Surveys Ltd.</a:t>
                      </a:r>
                      <a:endParaRPr lang="ru-RU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Modern Mag Pty Ltd </a:t>
                      </a:r>
                      <a:endParaRPr lang="ru-RU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Radai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oy</a:t>
                      </a:r>
                      <a:endParaRPr lang="ru-RU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KMS Techno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logies</a:t>
                      </a:r>
                      <a:endParaRPr lang="ru-RU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Аэро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-томография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078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+mn-lt"/>
                        </a:rPr>
                        <a:t>Предельная частота опроса</a:t>
                      </a:r>
                      <a:r>
                        <a:rPr lang="ru-RU" sz="1400" b="0" baseline="0" dirty="0" smtClean="0">
                          <a:latin typeface="+mn-lt"/>
                        </a:rPr>
                        <a:t> магнитометра, Гц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250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3 000</a:t>
                      </a: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50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latin typeface="+mn-lt"/>
                        </a:rPr>
                        <a:t>Min</a:t>
                      </a:r>
                      <a:r>
                        <a:rPr lang="en-US" sz="1400" b="0" baseline="0" dirty="0" smtClean="0">
                          <a:latin typeface="+mn-lt"/>
                        </a:rPr>
                        <a:t> </a:t>
                      </a:r>
                      <a:r>
                        <a:rPr lang="ru-RU" sz="1400" b="0" baseline="0" dirty="0" smtClean="0">
                          <a:latin typeface="+mn-lt"/>
                        </a:rPr>
                        <a:t>масштаб съемки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:10 000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:10 000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1:10 000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1:5 000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1:200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39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err="1" smtClean="0">
                          <a:latin typeface="+mn-lt"/>
                        </a:rPr>
                        <a:t>Томографическое</a:t>
                      </a:r>
                      <a:r>
                        <a:rPr lang="ru-RU" sz="1400" b="0" dirty="0" smtClean="0">
                          <a:latin typeface="+mn-lt"/>
                        </a:rPr>
                        <a:t> описание результата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нет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нет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нет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нет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да</a:t>
                      </a:r>
                      <a:endParaRPr lang="ru-RU" sz="14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039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+mn-lt"/>
                        </a:rPr>
                        <a:t>Масса </a:t>
                      </a:r>
                      <a:r>
                        <a:rPr lang="ru-RU" sz="1400" b="0" dirty="0" err="1" smtClean="0">
                          <a:latin typeface="+mn-lt"/>
                        </a:rPr>
                        <a:t>магнито</a:t>
                      </a:r>
                      <a:r>
                        <a:rPr lang="ru-RU" sz="1400" b="0" dirty="0" smtClean="0">
                          <a:latin typeface="+mn-lt"/>
                        </a:rPr>
                        <a:t>-метрического</a:t>
                      </a:r>
                      <a:r>
                        <a:rPr lang="ru-RU" sz="1400" b="0" baseline="0" dirty="0" smtClean="0">
                          <a:latin typeface="+mn-lt"/>
                        </a:rPr>
                        <a:t> модуля, кг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~</a:t>
                      </a:r>
                      <a:r>
                        <a:rPr lang="en-US" sz="1400" baseline="0" dirty="0" smtClean="0">
                          <a:latin typeface="+mn-lt"/>
                        </a:rPr>
                        <a:t> 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1,25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0,6</a:t>
                      </a:r>
                      <a:endParaRPr lang="ru-RU" sz="14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626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+mn-lt"/>
                        </a:rPr>
                        <a:t>Тип магнитометра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скалярный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скалярный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векторный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векторный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векторный</a:t>
                      </a:r>
                      <a:endParaRPr lang="ru-RU" sz="14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626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+mn-lt"/>
                        </a:rPr>
                        <a:t>Гамма-спектрометр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нет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7473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+mn-lt"/>
                        </a:rPr>
                        <a:t>Газоанализатор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да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да</a:t>
                      </a:r>
                      <a:endParaRPr lang="ru-RU" sz="14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072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+mn-lt"/>
                        </a:rPr>
                        <a:t>Стадия проекта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на</a:t>
                      </a:r>
                      <a:r>
                        <a:rPr lang="ru-RU" sz="1400" b="1" baseline="0" dirty="0" smtClean="0">
                          <a:latin typeface="+mn-lt"/>
                        </a:rPr>
                        <a:t> рынке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рынке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НИОКР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НИР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НИОКР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ounded Rectangle 2099"/>
          <p:cNvSpPr/>
          <p:nvPr/>
        </p:nvSpPr>
        <p:spPr>
          <a:xfrm>
            <a:off x="7572766" y="937882"/>
            <a:ext cx="2209589" cy="5405964"/>
          </a:xfrm>
          <a:prstGeom prst="roundRect">
            <a:avLst>
              <a:gd name="adj" fmla="val 623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lIns="91433" tIns="45716" rIns="91433" bIns="45716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solidFill>
                  <a:schemeClr val="tx2"/>
                </a:solidFill>
                <a:ea typeface="Helvetica Neue" charset="0"/>
                <a:cs typeface="Helvetica Neue" charset="0"/>
              </a:rPr>
              <a:t>Конкурентные преимущества продукта </a:t>
            </a:r>
            <a:endParaRPr lang="ru-RU" sz="1600" b="1" dirty="0" smtClean="0">
              <a:solidFill>
                <a:schemeClr val="tx2"/>
              </a:solidFill>
              <a:ea typeface="Helvetica Neue" charset="0"/>
              <a:cs typeface="Helvetica Neue" charset="0"/>
            </a:endParaRPr>
          </a:p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Обработка данных и   интерпретация </a:t>
            </a:r>
            <a:r>
              <a: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магнитных аномалий в реальном </a:t>
            </a:r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масштабе </a:t>
            </a:r>
            <a:r>
              <a: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времени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Единственное на рынке томографи-ческое описание структуры и морфо-логии магнитных аномалий</a:t>
            </a:r>
          </a:p>
        </p:txBody>
      </p:sp>
    </p:spTree>
    <p:extLst>
      <p:ext uri="{BB962C8B-B14F-4D97-AF65-F5344CB8AC3E}">
        <p14:creationId xmlns:p14="http://schemas.microsoft.com/office/powerpoint/2010/main" val="9160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Модель коммерциализации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latin typeface="+mn-lt"/>
              </a:rPr>
              <a:pPr/>
              <a:t>13</a:t>
            </a:fld>
            <a:endParaRPr lang="ru-RU" dirty="0">
              <a:latin typeface="+mn-lt"/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blackWhite">
          <a:xfrm>
            <a:off x="3795506" y="3091456"/>
            <a:ext cx="2193925" cy="101758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lIns="18000" tIns="18000" rIns="18000" bIns="18000" anchor="ctr"/>
          <a:lstStyle>
            <a:lvl1pPr defTabSz="954088">
              <a:spcAft>
                <a:spcPts val="300"/>
              </a:spcAft>
              <a:buFont typeface="Arial" panose="020B0604020202020204" pitchFamily="34" charset="0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54088">
              <a:spcAft>
                <a:spcPts val="300"/>
              </a:spcAft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spcAft>
                <a:spcPts val="300"/>
              </a:spcAft>
              <a:buFont typeface="Arial" panose="020B0604020202020204" pitchFamily="34" charset="0"/>
              <a:buChar char="‒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+mn-lt"/>
                <a:ea typeface="MS PGothic" panose="020B0600070205080204" pitchFamily="34" charset="-128"/>
              </a:rPr>
              <a:t>Между-народная  компания</a:t>
            </a:r>
            <a:endParaRPr lang="en-GB" altLang="ru-RU" sz="2000" b="1" dirty="0">
              <a:solidFill>
                <a:schemeClr val="bg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blackWhite">
          <a:xfrm>
            <a:off x="7017512" y="3221605"/>
            <a:ext cx="2286000" cy="85883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9050">
            <a:noFill/>
            <a:miter lim="800000"/>
            <a:headEnd/>
            <a:tailEnd/>
          </a:ln>
        </p:spPr>
        <p:txBody>
          <a:bodyPr lIns="18000" tIns="18000" rIns="18000" bIns="18000" anchor="ctr"/>
          <a:lstStyle/>
          <a:p>
            <a:pPr algn="ctr" defTabSz="954088">
              <a:lnSpc>
                <a:spcPct val="95000"/>
              </a:lnSpc>
            </a:pPr>
            <a:r>
              <a:rPr lang="ru-RU" b="1" dirty="0">
                <a:solidFill>
                  <a:schemeClr val="bg1"/>
                </a:solidFill>
                <a:ea typeface="ＭＳ Ｐゴシック" pitchFamily="50" charset="-128"/>
                <a:cs typeface="Arial" charset="0"/>
              </a:rPr>
              <a:t>Клиенты на глобальных рынках</a:t>
            </a:r>
            <a:endParaRPr lang="en-GB" b="1" dirty="0">
              <a:solidFill>
                <a:schemeClr val="bg1"/>
              </a:solidFill>
              <a:ea typeface="ＭＳ Ｐゴシック" pitchFamily="50" charset="-128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93147" y="1199302"/>
            <a:ext cx="2270125" cy="65984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9050">
            <a:noFill/>
            <a:miter lim="800000"/>
            <a:headEnd/>
            <a:tailEnd/>
          </a:ln>
        </p:spPr>
        <p:txBody>
          <a:bodyPr lIns="18000" tIns="18000" rIns="18000" bIns="18000" anchor="ctr"/>
          <a:lstStyle/>
          <a:p>
            <a:pPr algn="ctr" defTabSz="954088" eaLnBrk="1" hangingPunct="1">
              <a:lnSpc>
                <a:spcPct val="95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ea typeface="ＭＳ Ｐゴシック" pitchFamily="50" charset="-128"/>
                <a:cs typeface="Arial" charset="0"/>
              </a:rPr>
              <a:t>НГУ</a:t>
            </a:r>
            <a:endParaRPr lang="en-GB" b="1" dirty="0">
              <a:solidFill>
                <a:schemeClr val="bg1"/>
              </a:solidFill>
              <a:ea typeface="ＭＳ Ｐゴシック" pitchFamily="50" charset="-128"/>
              <a:cs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White">
          <a:xfrm>
            <a:off x="7025948" y="966212"/>
            <a:ext cx="2286000" cy="67945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9050">
            <a:noFill/>
            <a:miter lim="800000"/>
            <a:headEnd/>
            <a:tailEnd/>
          </a:ln>
        </p:spPr>
        <p:txBody>
          <a:bodyPr lIns="18000" tIns="18000" rIns="18000" bIns="18000" anchor="ctr"/>
          <a:lstStyle/>
          <a:p>
            <a:pPr algn="ctr" defTabSz="954088" eaLnBrk="1" hangingPunct="1">
              <a:lnSpc>
                <a:spcPct val="95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ea typeface="ＭＳ Ｐゴシック" pitchFamily="50" charset="-128"/>
                <a:cs typeface="Arial" charset="0"/>
              </a:rPr>
              <a:t>Глобальные лидеры</a:t>
            </a:r>
            <a:endParaRPr lang="en-GB" b="1" dirty="0">
              <a:solidFill>
                <a:schemeClr val="bg1"/>
              </a:solidFill>
              <a:ea typeface="ＭＳ Ｐゴシック" pitchFamily="50" charset="-128"/>
              <a:cs typeface="Arial" charset="0"/>
            </a:endParaRPr>
          </a:p>
        </p:txBody>
      </p:sp>
      <p:cxnSp>
        <p:nvCxnSpPr>
          <p:cNvPr id="12" name="AutoShape 13"/>
          <p:cNvCxnSpPr>
            <a:cxnSpLocks noChangeShapeType="1"/>
            <a:stCxn id="9" idx="1"/>
          </p:cNvCxnSpPr>
          <p:nvPr/>
        </p:nvCxnSpPr>
        <p:spPr bwMode="auto">
          <a:xfrm rot="10800000" flipV="1">
            <a:off x="5008636" y="1305938"/>
            <a:ext cx="2017313" cy="17393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3"/>
            </a:solidFill>
            <a:prstDash val="dash"/>
            <a:round/>
            <a:headEnd type="triangle" w="med" len="med"/>
            <a:tailEnd type="none" w="med" len="med"/>
          </a:ln>
        </p:spPr>
      </p:cxnSp>
      <p:cxnSp>
        <p:nvCxnSpPr>
          <p:cNvPr id="13" name="AutoShape 14"/>
          <p:cNvCxnSpPr>
            <a:cxnSpLocks noChangeShapeType="1"/>
            <a:stCxn id="7" idx="1"/>
            <a:endCxn id="6" idx="6"/>
          </p:cNvCxnSpPr>
          <p:nvPr/>
        </p:nvCxnSpPr>
        <p:spPr bwMode="auto">
          <a:xfrm rot="10800000">
            <a:off x="5989432" y="3600250"/>
            <a:ext cx="1028081" cy="5077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3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14" name="AutoShape 16"/>
          <p:cNvCxnSpPr>
            <a:cxnSpLocks noChangeShapeType="1"/>
            <a:stCxn id="8" idx="2"/>
            <a:endCxn id="20" idx="0"/>
          </p:cNvCxnSpPr>
          <p:nvPr/>
        </p:nvCxnSpPr>
        <p:spPr bwMode="auto">
          <a:xfrm>
            <a:off x="1628210" y="1859151"/>
            <a:ext cx="0" cy="1905324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15" name="AutoShape 16"/>
          <p:cNvCxnSpPr>
            <a:cxnSpLocks noChangeShapeType="1"/>
            <a:stCxn id="7" idx="0"/>
          </p:cNvCxnSpPr>
          <p:nvPr/>
        </p:nvCxnSpPr>
        <p:spPr bwMode="auto">
          <a:xfrm flipV="1">
            <a:off x="8160512" y="2792587"/>
            <a:ext cx="11731" cy="429018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sp>
        <p:nvSpPr>
          <p:cNvPr id="16" name="Oval 2"/>
          <p:cNvSpPr>
            <a:spLocks noChangeArrowheads="1"/>
          </p:cNvSpPr>
          <p:nvPr/>
        </p:nvSpPr>
        <p:spPr bwMode="blackWhite">
          <a:xfrm>
            <a:off x="7029243" y="5330622"/>
            <a:ext cx="2193925" cy="101758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lIns="18000" tIns="18000" rIns="18000" bIns="18000" anchor="ctr"/>
          <a:lstStyle>
            <a:lvl1pPr defTabSz="954088">
              <a:spcAft>
                <a:spcPts val="300"/>
              </a:spcAft>
              <a:buFont typeface="Arial" panose="020B0604020202020204" pitchFamily="34" charset="0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54088">
              <a:spcAft>
                <a:spcPts val="300"/>
              </a:spcAft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spcAft>
                <a:spcPts val="300"/>
              </a:spcAft>
              <a:buFont typeface="Arial" panose="020B0604020202020204" pitchFamily="34" charset="0"/>
              <a:buChar char="‒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+mn-lt"/>
                <a:ea typeface="ＭＳ Ｐゴシック" pitchFamily="50" charset="-128"/>
                <a:cs typeface="Arial" charset="0"/>
              </a:rPr>
              <a:t>Отделения в регионах</a:t>
            </a:r>
            <a:endParaRPr lang="en-GB" altLang="ru-RU" sz="1800" b="1" dirty="0">
              <a:solidFill>
                <a:schemeClr val="bg1"/>
              </a:solidFill>
              <a:latin typeface="+mn-lt"/>
              <a:ea typeface="ＭＳ Ｐゴシック" pitchFamily="50" charset="-128"/>
              <a:cs typeface="Arial" charset="0"/>
            </a:endParaRPr>
          </a:p>
        </p:txBody>
      </p:sp>
      <p:cxnSp>
        <p:nvCxnSpPr>
          <p:cNvPr id="17" name="AutoShape 14"/>
          <p:cNvCxnSpPr>
            <a:cxnSpLocks noChangeShapeType="1"/>
            <a:stCxn id="16" idx="2"/>
            <a:endCxn id="6" idx="5"/>
          </p:cNvCxnSpPr>
          <p:nvPr/>
        </p:nvCxnSpPr>
        <p:spPr bwMode="auto">
          <a:xfrm rot="10800000">
            <a:off x="5668139" y="3960022"/>
            <a:ext cx="1361105" cy="1879394"/>
          </a:xfrm>
          <a:prstGeom prst="curvedConnector2">
            <a:avLst/>
          </a:prstGeom>
          <a:noFill/>
          <a:ln w="9525">
            <a:solidFill>
              <a:srgbClr val="9BBB59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3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024487" y="1675327"/>
            <a:ext cx="2286000" cy="105297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lIns="73152" tIns="73152" rIns="73152" bIns="73152" anchor="ctr" anchorCtr="1"/>
          <a:lstStyle/>
          <a:p>
            <a:pPr marL="122238" indent="-122238">
              <a:lnSpc>
                <a:spcPct val="106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1F497D"/>
                </a:solidFill>
                <a:cs typeface="Arial" charset="0"/>
              </a:rPr>
              <a:t>поиск </a:t>
            </a:r>
            <a:r>
              <a:rPr lang="ru-RU" dirty="0">
                <a:solidFill>
                  <a:srgbClr val="1F497D"/>
                </a:solidFill>
                <a:cs typeface="Arial" charset="0"/>
              </a:rPr>
              <a:t>полезных </a:t>
            </a:r>
            <a:r>
              <a:rPr lang="ru-RU" dirty="0" smtClean="0">
                <a:solidFill>
                  <a:srgbClr val="1F497D"/>
                </a:solidFill>
                <a:cs typeface="Arial" charset="0"/>
              </a:rPr>
              <a:t>ископаемых</a:t>
            </a:r>
          </a:p>
          <a:p>
            <a:pPr marL="122238" indent="-122238">
              <a:lnSpc>
                <a:spcPct val="106000"/>
              </a:lnSpc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1F497D"/>
                </a:solidFill>
                <a:cs typeface="Arial" charset="0"/>
              </a:rPr>
              <a:t>экомониторинг</a:t>
            </a:r>
            <a:endParaRPr lang="en-US" dirty="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9" name="Rectangle 4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0767" y="1876645"/>
            <a:ext cx="2270125" cy="7207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lIns="73152" tIns="73152" rIns="73152" bIns="73152" anchor="ctr" anchorCtr="1"/>
          <a:lstStyle/>
          <a:p>
            <a:pPr marL="122238" indent="-122238" eaLnBrk="1" hangingPunct="1">
              <a:lnSpc>
                <a:spcPct val="106000"/>
              </a:lnSpc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1F497D"/>
                </a:solidFill>
                <a:cs typeface="Arial" charset="0"/>
              </a:rPr>
              <a:t>Соисполнители</a:t>
            </a:r>
            <a:endParaRPr lang="en-US" sz="1800" dirty="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blackWhite">
          <a:xfrm>
            <a:off x="493147" y="3764475"/>
            <a:ext cx="2270125" cy="871539"/>
          </a:xfrm>
          <a:prstGeom prst="rect">
            <a:avLst/>
          </a:prstGeom>
          <a:solidFill>
            <a:srgbClr val="0070C0"/>
          </a:solidFill>
          <a:ln w="19050">
            <a:noFill/>
            <a:miter lim="800000"/>
            <a:headEnd/>
            <a:tailEnd/>
          </a:ln>
        </p:spPr>
        <p:txBody>
          <a:bodyPr lIns="18000" tIns="18000" rIns="18000" bIns="18000" anchor="ctr"/>
          <a:lstStyle/>
          <a:p>
            <a:pPr algn="ctr" defTabSz="954088">
              <a:lnSpc>
                <a:spcPct val="95000"/>
              </a:lnSpc>
            </a:pPr>
            <a:r>
              <a:rPr lang="ru-RU" b="1" dirty="0">
                <a:solidFill>
                  <a:schemeClr val="bg1"/>
                </a:solidFill>
                <a:ea typeface="ＭＳ Ｐゴシック" pitchFamily="50" charset="-128"/>
                <a:cs typeface="Arial" charset="0"/>
              </a:rPr>
              <a:t>Российская сервисная компания</a:t>
            </a:r>
            <a:endParaRPr lang="en-GB" b="1" dirty="0">
              <a:solidFill>
                <a:schemeClr val="bg1"/>
              </a:solidFill>
              <a:ea typeface="ＭＳ Ｐゴシック" pitchFamily="50" charset="-128"/>
              <a:cs typeface="Arial" charset="0"/>
            </a:endParaRPr>
          </a:p>
        </p:txBody>
      </p:sp>
      <p:cxnSp>
        <p:nvCxnSpPr>
          <p:cNvPr id="21" name="AutoShape 16"/>
          <p:cNvCxnSpPr>
            <a:cxnSpLocks noChangeShapeType="1"/>
            <a:stCxn id="20" idx="3"/>
            <a:endCxn id="6" idx="2"/>
          </p:cNvCxnSpPr>
          <p:nvPr/>
        </p:nvCxnSpPr>
        <p:spPr bwMode="auto">
          <a:xfrm flipV="1">
            <a:off x="2763272" y="3600250"/>
            <a:ext cx="1032234" cy="599995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22" name="AutoShape 11"/>
          <p:cNvCxnSpPr>
            <a:cxnSpLocks noChangeShapeType="1"/>
            <a:stCxn id="8" idx="3"/>
            <a:endCxn id="6" idx="1"/>
          </p:cNvCxnSpPr>
          <p:nvPr/>
        </p:nvCxnSpPr>
        <p:spPr bwMode="auto">
          <a:xfrm>
            <a:off x="2763272" y="1529227"/>
            <a:ext cx="1353527" cy="1711251"/>
          </a:xfrm>
          <a:prstGeom prst="curvedConnector2">
            <a:avLst/>
          </a:prstGeom>
          <a:noFill/>
          <a:ln w="9525">
            <a:solidFill>
              <a:schemeClr val="accent3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4" name="Rectangle 79"/>
          <p:cNvSpPr>
            <a:spLocks noChangeArrowheads="1"/>
          </p:cNvSpPr>
          <p:nvPr/>
        </p:nvSpPr>
        <p:spPr bwMode="auto">
          <a:xfrm>
            <a:off x="3910715" y="1629405"/>
            <a:ext cx="2241319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22238" indent="-122238">
              <a:spcAft>
                <a:spcPts val="300"/>
              </a:spcAft>
              <a:buFont typeface="Arial" panose="020B0604020202020204" pitchFamily="34" charset="0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300"/>
              </a:spcAft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300"/>
              </a:spcAft>
              <a:buFont typeface="Arial" panose="020B0604020202020204" pitchFamily="34" charset="0"/>
              <a:buChar char="‒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solidFill>
                  <a:srgbClr val="00A1DE"/>
                </a:solidFill>
                <a:latin typeface="+mn-lt"/>
              </a:rPr>
              <a:t>Масштабирование</a:t>
            </a:r>
            <a:endParaRPr lang="en-US" altLang="ru-RU" sz="2000" dirty="0">
              <a:solidFill>
                <a:srgbClr val="00A1DE"/>
              </a:solidFill>
              <a:latin typeface="+mn-lt"/>
            </a:endParaRPr>
          </a:p>
        </p:txBody>
      </p:sp>
      <p:sp>
        <p:nvSpPr>
          <p:cNvPr id="25" name="Rectangle 8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024487" y="4103318"/>
            <a:ext cx="2286000" cy="911429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lIns="73152" tIns="73152" rIns="73152" bIns="73152" anchor="ctr" anchorCtr="1"/>
          <a:lstStyle/>
          <a:p>
            <a:pPr marL="122238" indent="-122238">
              <a:lnSpc>
                <a:spcPct val="106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1F497D"/>
                </a:solidFill>
                <a:cs typeface="Arial" charset="0"/>
              </a:rPr>
              <a:t>Металлы</a:t>
            </a:r>
          </a:p>
          <a:p>
            <a:pPr marL="122238" indent="-122238">
              <a:lnSpc>
                <a:spcPct val="106000"/>
              </a:lnSpc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1F497D"/>
                </a:solidFill>
                <a:cs typeface="Arial" charset="0"/>
              </a:rPr>
              <a:t>Драг. Камни</a:t>
            </a:r>
          </a:p>
          <a:p>
            <a:pPr marL="122238" indent="-122238">
              <a:lnSpc>
                <a:spcPct val="106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1F497D"/>
                </a:solidFill>
                <a:cs typeface="Arial" charset="0"/>
              </a:rPr>
              <a:t>Фосфаты</a:t>
            </a:r>
            <a:endParaRPr lang="en-US" sz="1800" dirty="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26" name="Rectangle 88"/>
          <p:cNvSpPr>
            <a:spLocks noChangeArrowheads="1"/>
          </p:cNvSpPr>
          <p:nvPr/>
        </p:nvSpPr>
        <p:spPr bwMode="auto">
          <a:xfrm>
            <a:off x="6246919" y="5020337"/>
            <a:ext cx="1284967" cy="53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22238" indent="-122238">
              <a:spcAft>
                <a:spcPts val="300"/>
              </a:spcAft>
              <a:buFont typeface="Arial" panose="020B0604020202020204" pitchFamily="34" charset="0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300"/>
              </a:spcAft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300"/>
              </a:spcAft>
              <a:buFont typeface="Arial" panose="020B0604020202020204" pitchFamily="34" charset="0"/>
              <a:buChar char="‒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srgbClr val="00A1DE"/>
                </a:solidFill>
                <a:latin typeface="+mn-lt"/>
              </a:rPr>
              <a:t>Региональные</a:t>
            </a:r>
          </a:p>
          <a:p>
            <a:pPr eaLnBrk="1" hangingPunct="1">
              <a:lnSpc>
                <a:spcPct val="106000"/>
              </a:lnSpc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srgbClr val="00A1DE"/>
                </a:solidFill>
                <a:latin typeface="+mn-lt"/>
              </a:rPr>
              <a:t>рынки</a:t>
            </a:r>
            <a:endParaRPr lang="en-US" altLang="ru-RU" sz="1400" dirty="0">
              <a:solidFill>
                <a:srgbClr val="00A1DE"/>
              </a:solidFill>
              <a:latin typeface="+mn-lt"/>
            </a:endParaRPr>
          </a:p>
        </p:txBody>
      </p:sp>
      <p:sp>
        <p:nvSpPr>
          <p:cNvPr id="38" name="Rectangle 79"/>
          <p:cNvSpPr>
            <a:spLocks noChangeArrowheads="1"/>
          </p:cNvSpPr>
          <p:nvPr/>
        </p:nvSpPr>
        <p:spPr bwMode="auto">
          <a:xfrm>
            <a:off x="5153104" y="1179238"/>
            <a:ext cx="1267526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22238" indent="-122238">
              <a:spcAft>
                <a:spcPts val="300"/>
              </a:spcAft>
              <a:buFont typeface="Arial" panose="020B0604020202020204" pitchFamily="34" charset="0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300"/>
              </a:spcAft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300"/>
              </a:spcAft>
              <a:buFont typeface="Arial" panose="020B0604020202020204" pitchFamily="34" charset="0"/>
              <a:buChar char="‒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solidFill>
                  <a:srgbClr val="00A1DE"/>
                </a:solidFill>
                <a:latin typeface="+mn-lt"/>
              </a:rPr>
              <a:t>Лицензии</a:t>
            </a:r>
            <a:endParaRPr lang="en-US" altLang="ru-RU" sz="2000" dirty="0">
              <a:solidFill>
                <a:srgbClr val="00A1DE"/>
              </a:solidFill>
              <a:latin typeface="+mn-lt"/>
            </a:endParaRPr>
          </a:p>
        </p:txBody>
      </p:sp>
      <p:sp>
        <p:nvSpPr>
          <p:cNvPr id="39" name="Rectangle 79"/>
          <p:cNvSpPr>
            <a:spLocks noChangeArrowheads="1"/>
          </p:cNvSpPr>
          <p:nvPr/>
        </p:nvSpPr>
        <p:spPr bwMode="auto">
          <a:xfrm>
            <a:off x="6002622" y="3148363"/>
            <a:ext cx="886781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22238" indent="-122238">
              <a:spcAft>
                <a:spcPts val="300"/>
              </a:spcAft>
              <a:buFont typeface="Arial" panose="020B0604020202020204" pitchFamily="34" charset="0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300"/>
              </a:spcAft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300"/>
              </a:spcAft>
              <a:buFont typeface="Arial" panose="020B0604020202020204" pitchFamily="34" charset="0"/>
              <a:buChar char="‒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solidFill>
                  <a:srgbClr val="00A1DE"/>
                </a:solidFill>
                <a:latin typeface="+mn-lt"/>
              </a:rPr>
              <a:t>Услуги</a:t>
            </a:r>
            <a:endParaRPr lang="en-US" altLang="ru-RU" sz="2000" dirty="0">
              <a:solidFill>
                <a:srgbClr val="00A1DE"/>
              </a:solidFill>
              <a:latin typeface="+mn-lt"/>
            </a:endParaRPr>
          </a:p>
        </p:txBody>
      </p:sp>
      <p:sp>
        <p:nvSpPr>
          <p:cNvPr id="34" name="Rectangle 61"/>
          <p:cNvSpPr>
            <a:spLocks noChangeArrowheads="1"/>
          </p:cNvSpPr>
          <p:nvPr/>
        </p:nvSpPr>
        <p:spPr bwMode="auto">
          <a:xfrm>
            <a:off x="1665298" y="2770981"/>
            <a:ext cx="1167867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2238" indent="-122238">
              <a:spcAft>
                <a:spcPts val="300"/>
              </a:spcAft>
              <a:buFont typeface="Arial" panose="020B0604020202020204" pitchFamily="34" charset="0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300"/>
              </a:spcAft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300"/>
              </a:spcAft>
              <a:buFont typeface="Arial" panose="020B0604020202020204" pitchFamily="34" charset="0"/>
              <a:buChar char="‒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solidFill>
                  <a:srgbClr val="00A1DE"/>
                </a:solidFill>
                <a:latin typeface="+mn-lt"/>
              </a:rPr>
              <a:t>Патенты, </a:t>
            </a:r>
          </a:p>
          <a:p>
            <a:pPr eaLnBrk="1" hangingPunct="1">
              <a:lnSpc>
                <a:spcPct val="106000"/>
              </a:lnSpc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solidFill>
                  <a:srgbClr val="00A1DE"/>
                </a:solidFill>
                <a:latin typeface="+mn-lt"/>
              </a:rPr>
              <a:t>РИД</a:t>
            </a:r>
            <a:endParaRPr lang="en-US" altLang="ru-RU" sz="2000" dirty="0">
              <a:solidFill>
                <a:srgbClr val="00A1DE"/>
              </a:solidFill>
              <a:latin typeface="+mn-lt"/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blackWhite">
          <a:xfrm>
            <a:off x="480767" y="5143823"/>
            <a:ext cx="2270125" cy="8715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9050">
            <a:noFill/>
            <a:miter lim="800000"/>
            <a:headEnd/>
            <a:tailEnd/>
          </a:ln>
        </p:spPr>
        <p:txBody>
          <a:bodyPr lIns="18000" tIns="18000" rIns="18000" bIns="18000" anchor="ctr"/>
          <a:lstStyle/>
          <a:p>
            <a:pPr algn="ctr" defTabSz="954088">
              <a:lnSpc>
                <a:spcPct val="95000"/>
              </a:lnSpc>
            </a:pPr>
            <a:r>
              <a:rPr lang="ru-RU" b="1" dirty="0" smtClean="0">
                <a:solidFill>
                  <a:schemeClr val="bg1"/>
                </a:solidFill>
                <a:ea typeface="ＭＳ Ｐゴシック" pitchFamily="50" charset="-128"/>
                <a:cs typeface="Arial" charset="0"/>
              </a:rPr>
              <a:t>Российские и международные инвесторы</a:t>
            </a:r>
            <a:endParaRPr lang="en-GB" b="1" dirty="0">
              <a:solidFill>
                <a:schemeClr val="bg1"/>
              </a:solidFill>
              <a:ea typeface="ＭＳ Ｐゴシック" pitchFamily="50" charset="-128"/>
              <a:cs typeface="Arial" charset="0"/>
            </a:endParaRPr>
          </a:p>
        </p:txBody>
      </p:sp>
      <p:cxnSp>
        <p:nvCxnSpPr>
          <p:cNvPr id="47" name="AutoShape 16"/>
          <p:cNvCxnSpPr>
            <a:cxnSpLocks noChangeShapeType="1"/>
          </p:cNvCxnSpPr>
          <p:nvPr/>
        </p:nvCxnSpPr>
        <p:spPr bwMode="auto">
          <a:xfrm flipV="1">
            <a:off x="2750892" y="4080443"/>
            <a:ext cx="2055301" cy="1470548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51" name="AutoShape 16"/>
          <p:cNvCxnSpPr>
            <a:cxnSpLocks noChangeShapeType="1"/>
            <a:stCxn id="44" idx="0"/>
            <a:endCxn id="20" idx="2"/>
          </p:cNvCxnSpPr>
          <p:nvPr/>
        </p:nvCxnSpPr>
        <p:spPr bwMode="auto">
          <a:xfrm flipV="1">
            <a:off x="1615830" y="4636014"/>
            <a:ext cx="12380" cy="507809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54" name="AutoShape 16"/>
          <p:cNvCxnSpPr>
            <a:cxnSpLocks noChangeShapeType="1"/>
            <a:stCxn id="44" idx="3"/>
            <a:endCxn id="16" idx="2"/>
          </p:cNvCxnSpPr>
          <p:nvPr/>
        </p:nvCxnSpPr>
        <p:spPr bwMode="auto">
          <a:xfrm>
            <a:off x="2750892" y="5579593"/>
            <a:ext cx="4278351" cy="259823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sp>
        <p:nvSpPr>
          <p:cNvPr id="57" name="Rectangle 79"/>
          <p:cNvSpPr>
            <a:spLocks noChangeArrowheads="1"/>
          </p:cNvSpPr>
          <p:nvPr/>
        </p:nvSpPr>
        <p:spPr bwMode="auto">
          <a:xfrm>
            <a:off x="2849273" y="4050240"/>
            <a:ext cx="1267526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22238" indent="-122238">
              <a:spcAft>
                <a:spcPts val="300"/>
              </a:spcAft>
              <a:buFont typeface="Arial" panose="020B0604020202020204" pitchFamily="34" charset="0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300"/>
              </a:spcAft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300"/>
              </a:spcAft>
              <a:buFont typeface="Arial" panose="020B0604020202020204" pitchFamily="34" charset="0"/>
              <a:buChar char="‒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solidFill>
                  <a:srgbClr val="00A1DE"/>
                </a:solidFill>
                <a:latin typeface="+mn-lt"/>
              </a:rPr>
              <a:t>Лицензии</a:t>
            </a:r>
            <a:endParaRPr lang="en-US" altLang="ru-RU" sz="2000" dirty="0">
              <a:solidFill>
                <a:srgbClr val="00A1DE"/>
              </a:solidFill>
              <a:latin typeface="+mn-lt"/>
            </a:endParaRPr>
          </a:p>
        </p:txBody>
      </p:sp>
      <p:sp>
        <p:nvSpPr>
          <p:cNvPr id="58" name="Rectangle 79"/>
          <p:cNvSpPr>
            <a:spLocks noChangeArrowheads="1"/>
          </p:cNvSpPr>
          <p:nvPr/>
        </p:nvSpPr>
        <p:spPr bwMode="auto">
          <a:xfrm>
            <a:off x="3110793" y="5222678"/>
            <a:ext cx="1500732" cy="4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22238" indent="-122238">
              <a:spcAft>
                <a:spcPts val="300"/>
              </a:spcAft>
              <a:buFont typeface="Arial" panose="020B0604020202020204" pitchFamily="34" charset="0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300"/>
              </a:spcAft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300"/>
              </a:spcAft>
              <a:buFont typeface="Arial" panose="020B0604020202020204" pitchFamily="34" charset="0"/>
              <a:buChar char="‒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solidFill>
                  <a:srgbClr val="00A1DE"/>
                </a:solidFill>
                <a:latin typeface="+mn-lt"/>
              </a:rPr>
              <a:t>Инвестиции</a:t>
            </a:r>
            <a:endParaRPr lang="en-US" altLang="ru-RU" sz="2000" dirty="0">
              <a:solidFill>
                <a:srgbClr val="00A1D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1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Объемы продаж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28601" y="1019177"/>
          <a:ext cx="9401178" cy="168744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627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4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47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47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47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47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4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57150" indent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Рынки/ группы потребителей/ каналы продаж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Выручка,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517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21 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22 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63558" marR="6355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25 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27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г.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6675" indent="0"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Услуги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БПЛА – геофизической разведки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368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788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980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1 138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1 295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- в т.ч. на территории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РФ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175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210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245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280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089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в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т.ч. на территории остального мира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385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735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858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945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0631">
                <a:tc>
                  <a:txBody>
                    <a:bodyPr/>
                    <a:lstStyle/>
                    <a:p>
                      <a:pPr marL="66675" indent="0"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Лицензирование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технологии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1 000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2 000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3 000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5 000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Продажи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предыдущих версий оборудования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87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1 0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28" marR="8828" marT="86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/>
          </p:nvPr>
        </p:nvGraphicFramePr>
        <p:xfrm>
          <a:off x="254268" y="3005387"/>
          <a:ext cx="9424569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83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99"/>
          <p:cNvSpPr/>
          <p:nvPr/>
        </p:nvSpPr>
        <p:spPr>
          <a:xfrm>
            <a:off x="7476530" y="3268551"/>
            <a:ext cx="2219325" cy="2201102"/>
          </a:xfrm>
          <a:prstGeom prst="roundRect">
            <a:avLst>
              <a:gd name="adj" fmla="val 623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lIns="91436" tIns="45717" rIns="91436" bIns="45717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solidFill>
                  <a:schemeClr val="tx2"/>
                </a:solidFill>
                <a:ea typeface="Helvetica Neue" charset="0"/>
                <a:cs typeface="Helvetica Neue" charset="0"/>
              </a:rPr>
              <a:t>Стратегия выхода </a:t>
            </a:r>
            <a:br>
              <a:rPr lang="ru-RU" sz="1600" b="1" dirty="0">
                <a:solidFill>
                  <a:schemeClr val="tx2"/>
                </a:solidFill>
                <a:ea typeface="Helvetica Neue" charset="0"/>
                <a:cs typeface="Helvetica Neue" charset="0"/>
              </a:rPr>
            </a:br>
            <a:r>
              <a:rPr lang="ru-RU" sz="1600" b="1" dirty="0">
                <a:solidFill>
                  <a:schemeClr val="tx2"/>
                </a:solidFill>
                <a:ea typeface="Helvetica Neue" charset="0"/>
                <a:cs typeface="Helvetica Neue" charset="0"/>
              </a:rPr>
              <a:t>из проекта для инвесторов: </a:t>
            </a:r>
          </a:p>
          <a:p>
            <a:pPr>
              <a:spcAft>
                <a:spcPts val="600"/>
              </a:spcAft>
            </a:pPr>
            <a:r>
              <a:rPr lang="ru-RU" sz="1400" b="1" i="1" spc="100" dirty="0">
                <a:solidFill>
                  <a:schemeClr val="accent1">
                    <a:lumMod val="75000"/>
                  </a:schemeClr>
                </a:solidFill>
              </a:rPr>
              <a:t>Выкуп доли инвестора раунда А стратегическим инвестором</a:t>
            </a:r>
          </a:p>
          <a:p>
            <a:pPr>
              <a:spcAft>
                <a:spcPts val="600"/>
              </a:spcAft>
            </a:pPr>
            <a:endParaRPr lang="ru-RU" sz="1400" b="1" spc="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Финансирование и показатели</a:t>
            </a:r>
            <a:endParaRPr lang="ru-RU" b="1" dirty="0">
              <a:latin typeface="+mn-lt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97646"/>
              </p:ext>
            </p:extLst>
          </p:nvPr>
        </p:nvGraphicFramePr>
        <p:xfrm>
          <a:off x="247654" y="906367"/>
          <a:ext cx="6862149" cy="205199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80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59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47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61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5432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Объем и источники финансового обеспечения, 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687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Средства субсидии из федерального бюджета на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реализацию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проектов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НТИ</a:t>
                      </a:r>
                    </a:p>
                  </a:txBody>
                  <a:tcPr marL="63558" marR="635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783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Внебюджетные источники</a:t>
                      </a:r>
                    </a:p>
                  </a:txBody>
                  <a:tcPr marL="63558" marR="635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783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Итого 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783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Из них средств государственной поддержки </a:t>
                      </a:r>
                    </a:p>
                  </a:txBody>
                  <a:tcPr marL="63558" marR="635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2531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Объем государственной поддержки от общего объема финансового обеспечения в процентах</a:t>
                      </a:r>
                    </a:p>
                  </a:txBody>
                  <a:tcPr marL="63558" marR="635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71,89%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79,32%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66,63%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265594" y="3290777"/>
          <a:ext cx="6983618" cy="270486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574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2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4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74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74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74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74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9578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14732">
                <a:tc rowSpan="2">
                  <a:txBody>
                    <a:bodyPr/>
                    <a:lstStyle/>
                    <a:p>
                      <a:pPr marL="9525" indent="-95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Целевые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 п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оказатели 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Единицы измерения</a:t>
                      </a: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938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Плановое значение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по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периодам</a:t>
                      </a: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46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938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Показатель есть в ДК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453">
                <a:tc vMerge="1"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 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 г.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21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 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621">
                <a:tc>
                  <a:txBody>
                    <a:bodyPr/>
                    <a:lstStyle/>
                    <a:p>
                      <a:pPr marL="7938" indent="-793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Численность занятых в разработке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 и производстве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БАС</a:t>
                      </a: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чел.</a:t>
                      </a: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35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40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50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50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50</a:t>
                      </a:r>
                      <a:endParaRPr lang="ru-RU" sz="1200" dirty="0"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57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9825" algn="ctr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Численность занятых в эксплуатации БАС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чел.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9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16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+</a:t>
                      </a: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13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9825" algn="ctr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Покрытие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терр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. РФ высокоточными 3D-картами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млн. Га 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0,02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0,05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+</a:t>
                      </a: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8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9825" algn="ctr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Объем привлеченных частных инвестиций на рынок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Аэронет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млн.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44,8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35,3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4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+</a:t>
                      </a:r>
                    </a:p>
                  </a:txBody>
                  <a:tcPr marL="63558" marR="6355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Rounded Rectangle 2099"/>
          <p:cNvSpPr/>
          <p:nvPr/>
        </p:nvSpPr>
        <p:spPr>
          <a:xfrm>
            <a:off x="7476530" y="891898"/>
            <a:ext cx="2209809" cy="1633132"/>
          </a:xfrm>
          <a:prstGeom prst="roundRect">
            <a:avLst>
              <a:gd name="adj" fmla="val 683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lIns="91433" tIns="107991" rIns="91433" bIns="107991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solidFill>
                  <a:schemeClr val="tx2"/>
                </a:solidFill>
                <a:ea typeface="Helvetica Neue" charset="0"/>
                <a:cs typeface="Helvetica Neue" charset="0"/>
              </a:rPr>
              <a:t>Запрашиваемая форма государственной поддержки:</a:t>
            </a:r>
          </a:p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грант на НИОКР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" name="Номер слайда 4"/>
          <p:cNvSpPr txBox="1">
            <a:spLocks/>
          </p:cNvSpPr>
          <p:nvPr/>
        </p:nvSpPr>
        <p:spPr>
          <a:xfrm>
            <a:off x="7428034" y="6412492"/>
            <a:ext cx="222885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ru-RU"/>
            </a:defPPr>
            <a:lvl1pPr marL="0" algn="r" defTabSz="91437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Chevin Pro Light" charset="0"/>
                <a:cs typeface="Chevin Pro Light" charset="0"/>
              </a:defRPr>
            </a:lvl1pPr>
            <a:lvl2pPr marL="457187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3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0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7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33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20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07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94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660E9-E116-4F2D-91B7-27BAC0D3A970}" type="slidenum">
              <a:rPr lang="ru-RU" smtClean="0">
                <a:latin typeface="+mn-lt"/>
              </a:rPr>
              <a:pPr/>
              <a:t>15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91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2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9" name="Объект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" y="1589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>
          <a:xfrm>
            <a:off x="428499" y="134939"/>
            <a:ext cx="8576330" cy="647700"/>
          </a:xfrm>
        </p:spPr>
        <p:txBody>
          <a:bodyPr anchor="ctr"/>
          <a:lstStyle/>
          <a:p>
            <a:pPr>
              <a:defRPr/>
            </a:pPr>
            <a:r>
              <a:rPr lang="ru-RU" dirty="0" smtClean="0">
                <a:latin typeface="+mn-lt"/>
              </a:rPr>
              <a:t>РЕЗЮМЕ проекта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sz="1500" dirty="0"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69328"/>
              </p:ext>
            </p:extLst>
          </p:nvPr>
        </p:nvGraphicFramePr>
        <p:xfrm>
          <a:off x="48156" y="881265"/>
          <a:ext cx="2336165" cy="1306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5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3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3155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УЧАСТНИКИ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9000" marR="39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91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Руководитель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9000" marT="21600" marB="252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Акад. </a:t>
                      </a: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Эпов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М.И., НГУ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000" marR="39000" marT="21600" marB="252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91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Получатель поддержки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9000" marT="21600" marB="252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НГУ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000" marR="39000" marT="21600" marB="252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429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Соисполнитель 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9000" marT="21600" marB="252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ИНГГ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СО РАН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000" marR="39000" marT="21600" marB="252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39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Соисполнитель 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9000" marT="21600" marB="252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АО НПП «Радиосвязь»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000" marR="39000" marT="21600" marB="252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2493010" y="877568"/>
          <a:ext cx="2391410" cy="136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2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9232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БЮДЖЕТ ( тыс.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руб. с учетом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налогов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9000" marR="39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702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Форма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поддержки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9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Грант на НИОКР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000" marR="39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702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Затраты всего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9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374 849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000" marR="39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702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Бюджетная поддержка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9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249 770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000" marR="39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Внебюджетная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поддержка/источники</a:t>
                      </a:r>
                    </a:p>
                  </a:txBody>
                  <a:tcPr marL="0" marR="39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125 109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000" marR="39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71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% бюджетной поддержки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9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66,63%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000" marR="39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8386"/>
              </p:ext>
            </p:extLst>
          </p:nvPr>
        </p:nvGraphicFramePr>
        <p:xfrm>
          <a:off x="0" y="2495551"/>
          <a:ext cx="4853940" cy="192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24050">
                <a:tc>
                  <a:txBody>
                    <a:bodyPr/>
                    <a:lstStyle/>
                    <a:p>
                      <a:pPr marL="179388" lvl="1" indent="0">
                        <a:spcBef>
                          <a:spcPts val="600"/>
                        </a:spcBef>
                      </a:pPr>
                      <a:r>
                        <a:rPr lang="ru-RU" sz="1400" b="1" dirty="0" smtClean="0">
                          <a:solidFill>
                            <a:srgbClr val="0C0C0C"/>
                          </a:solidFill>
                          <a:latin typeface="Calibri Light"/>
                          <a:ea typeface="Helvetica Neue" charset="0"/>
                          <a:cs typeface="Helvetica Neue" charset="0"/>
                        </a:rPr>
                        <a:t>Разработать и производить серийно БПЛА-комплекс для геофизической разведки</a:t>
                      </a:r>
                    </a:p>
                    <a:p>
                      <a:pPr marL="179388" lvl="1" indent="0">
                        <a:spcBef>
                          <a:spcPts val="600"/>
                        </a:spcBef>
                      </a:pPr>
                      <a:r>
                        <a:rPr lang="ru-RU" sz="1400" b="1" dirty="0" smtClean="0">
                          <a:solidFill>
                            <a:srgbClr val="0C0C0C"/>
                          </a:solidFill>
                          <a:latin typeface="Calibri Light"/>
                          <a:ea typeface="Helvetica Neue" charset="0"/>
                          <a:cs typeface="Helvetica Neue" charset="0"/>
                        </a:rPr>
                        <a:t>Создать компанию по оказанию</a:t>
                      </a:r>
                      <a:r>
                        <a:rPr lang="ru-RU" sz="1400" b="1" baseline="0" dirty="0" smtClean="0">
                          <a:solidFill>
                            <a:srgbClr val="0C0C0C"/>
                          </a:solidFill>
                          <a:latin typeface="Calibri Light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C0C0C"/>
                          </a:solidFill>
                          <a:latin typeface="Calibri Light"/>
                          <a:ea typeface="Helvetica Neue" charset="0"/>
                          <a:cs typeface="Helvetica Neue" charset="0"/>
                        </a:rPr>
                        <a:t>услуг </a:t>
                      </a:r>
                      <a:r>
                        <a:rPr lang="ru-RU" sz="1400" b="1" dirty="0" err="1" smtClean="0">
                          <a:solidFill>
                            <a:srgbClr val="0C0C0C"/>
                          </a:solidFill>
                          <a:latin typeface="Calibri Light"/>
                          <a:ea typeface="Helvetica Neue" charset="0"/>
                          <a:cs typeface="Helvetica Neue" charset="0"/>
                        </a:rPr>
                        <a:t>Аэротомографии</a:t>
                      </a:r>
                      <a:r>
                        <a:rPr lang="ru-RU" sz="1400" b="1" dirty="0" smtClean="0">
                          <a:solidFill>
                            <a:srgbClr val="0C0C0C"/>
                          </a:solidFill>
                          <a:latin typeface="Calibri Light"/>
                          <a:ea typeface="Helvetica Neue" charset="0"/>
                          <a:cs typeface="Helvetica Neue" charset="0"/>
                        </a:rPr>
                        <a:t> на глобальном</a:t>
                      </a:r>
                      <a:r>
                        <a:rPr lang="ru-RU" sz="1400" b="1" baseline="0" dirty="0" smtClean="0">
                          <a:solidFill>
                            <a:srgbClr val="0C0C0C"/>
                          </a:solidFill>
                          <a:latin typeface="Calibri Light"/>
                          <a:ea typeface="Helvetica Neue" charset="0"/>
                          <a:cs typeface="Helvetica Neue" charset="0"/>
                        </a:rPr>
                        <a:t> рынке</a:t>
                      </a:r>
                      <a:endParaRPr lang="ru-RU" sz="1400" b="1" dirty="0" smtClean="0">
                        <a:solidFill>
                          <a:srgbClr val="0C0C0C"/>
                        </a:solidFill>
                        <a:latin typeface="Calibri Light"/>
                        <a:ea typeface="Helvetica Neue" charset="0"/>
                        <a:cs typeface="Helvetica Neue" charset="0"/>
                      </a:endParaRPr>
                    </a:p>
                    <a:p>
                      <a:pPr marL="179388" lvl="1" indent="0">
                        <a:spcBef>
                          <a:spcPts val="600"/>
                        </a:spcBef>
                      </a:pPr>
                      <a:r>
                        <a:rPr lang="ru-RU" sz="1400" b="1" dirty="0" smtClean="0">
                          <a:solidFill>
                            <a:srgbClr val="0C0C0C"/>
                          </a:solidFill>
                          <a:latin typeface="Calibri Light"/>
                          <a:ea typeface="Helvetica Neue" charset="0"/>
                          <a:cs typeface="Helvetica Neue" charset="0"/>
                        </a:rPr>
                        <a:t>Создать новый стандарт геофизических исследований</a:t>
                      </a:r>
                    </a:p>
                    <a:p>
                      <a:pPr marL="179388" lvl="1" indent="0">
                        <a:spcBef>
                          <a:spcPts val="600"/>
                        </a:spcBef>
                      </a:pPr>
                      <a:r>
                        <a:rPr lang="ru-RU" sz="1400" b="1" dirty="0" smtClean="0">
                          <a:solidFill>
                            <a:srgbClr val="0C0C0C"/>
                          </a:solidFill>
                          <a:latin typeface="Calibri Light"/>
                          <a:ea typeface="Helvetica Neue" charset="0"/>
                          <a:cs typeface="Helvetica Neue" charset="0"/>
                        </a:rPr>
                        <a:t>Вывести </a:t>
                      </a:r>
                      <a:r>
                        <a:rPr lang="ru-RU" sz="1400" b="1" dirty="0" err="1" smtClean="0">
                          <a:solidFill>
                            <a:srgbClr val="0C0C0C"/>
                          </a:solidFill>
                          <a:latin typeface="Calibri Light"/>
                          <a:ea typeface="Helvetica Neue" charset="0"/>
                          <a:cs typeface="Helvetica Neue" charset="0"/>
                        </a:rPr>
                        <a:t>Аэротомографию</a:t>
                      </a:r>
                      <a:r>
                        <a:rPr lang="ru-RU" sz="1400" b="1" baseline="0" dirty="0" smtClean="0">
                          <a:solidFill>
                            <a:srgbClr val="0C0C0C"/>
                          </a:solidFill>
                          <a:latin typeface="Calibri Light"/>
                          <a:ea typeface="Helvetica Neue" charset="0"/>
                          <a:cs typeface="Helvetica Neue" charset="0"/>
                        </a:rPr>
                        <a:t> на </a:t>
                      </a:r>
                      <a:r>
                        <a:rPr lang="ru-RU" sz="1400" b="1" dirty="0" smtClean="0">
                          <a:solidFill>
                            <a:srgbClr val="0C0C0C"/>
                          </a:solidFill>
                          <a:latin typeface="Calibri Light"/>
                          <a:ea typeface="Helvetica Neue" charset="0"/>
                          <a:cs typeface="Helvetica Neue" charset="0"/>
                        </a:rPr>
                        <a:t>глобальный рынок на основе данного стандарта</a:t>
                      </a:r>
                      <a:endParaRPr lang="ru-RU" sz="1400" b="1" dirty="0">
                        <a:solidFill>
                          <a:srgbClr val="0C0C0C"/>
                        </a:solidFill>
                        <a:latin typeface="Calibri Light"/>
                        <a:ea typeface="Helvetica Neue" charset="0"/>
                        <a:cs typeface="Helvetica Neue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9" name="Таблица 98"/>
          <p:cNvGraphicFramePr>
            <a:graphicFrameLocks noGrp="1"/>
          </p:cNvGraphicFramePr>
          <p:nvPr>
            <p:extLst/>
          </p:nvPr>
        </p:nvGraphicFramePr>
        <p:xfrm>
          <a:off x="2" y="2364735"/>
          <a:ext cx="4846372" cy="13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819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ЦЕЛЬ ПРОЕКТА И ОПИСАНИЕ ПРОДУКТА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9000" marR="39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2" name="Таблица 101"/>
          <p:cNvGraphicFramePr>
            <a:graphicFrameLocks noGrp="1"/>
          </p:cNvGraphicFramePr>
          <p:nvPr>
            <p:extLst/>
          </p:nvPr>
        </p:nvGraphicFramePr>
        <p:xfrm>
          <a:off x="5007042" y="877567"/>
          <a:ext cx="4860858" cy="13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819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ПЛАН РАБОТ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9000" marR="39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/>
          </p:nvPr>
        </p:nvGraphicFramePr>
        <p:xfrm>
          <a:off x="5063702" y="1045922"/>
          <a:ext cx="4823999" cy="5108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26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886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Этап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ы / Основные мероприятия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9530" marR="4953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Ответствен-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ный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9530" marR="4953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Срок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реализа-ции</a:t>
                      </a:r>
                      <a:endParaRPr lang="ru-RU" sz="8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План</a:t>
                      </a:r>
                    </a:p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9530" marR="4953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Бюджет (тыс. руб. с учетом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налогов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9530" marR="4953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3443" marR="53443" marT="50419" marB="50419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909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3443" marR="53443" marT="50419" marB="5041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3443" marR="53443" marT="50419" marB="50419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Бюджетная 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поддержка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9530" marR="4953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Внебюджет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поддержка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9530" marR="4953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892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Этапы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1-4 Завершен НИОКР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Аэрогеофизическая информационно-измерительная система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НГУ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01/2020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32 882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6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Магнитометр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НГУ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01/2020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20 963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6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Газоанализатор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НГУ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01/2020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8 161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6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Гамма-спектрометр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НГУ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01/2020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9 917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6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БПЛА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НГУ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01/2020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30 027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2 670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6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Система ориентации БПЛА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ТУСУР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01/2020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9 091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6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Система управления группой БПЛА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ТУСУР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01/2020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3 058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6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Разработано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решения обратной задачи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ИНГГ СО РАН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01/2020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41 250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2 300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6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Разработано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визуализации данных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Софтлаб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01/2020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21 760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6 240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6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Испытания и технология съемки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НГУ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01/2020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72 660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2 340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6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Измеритель магнитного поля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ИФ СО РАН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01/2020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38 921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6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Администрирование проекта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НГУ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01/2020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13 280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6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Созданная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в рамках проекта ИС защищена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НГУ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01/2020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13 441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4504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 5  Организовано серийное производство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60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Разработана КД серийного пр-ва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Радиосвязь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07/2020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11 079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60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Начато серийное пр-во комплексов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Радиосвязь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01/2021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30 000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2398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 6  Начато оказание услуг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4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Начато оказание геологоразведочных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услуг  сервисной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компанией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Сервисная компания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01/2022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4874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Завершение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292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Итоговый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отчет о результатах проекта утвержден на МРГ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НГУ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4 000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graphicFrame>
        <p:nvGraphicFramePr>
          <p:cNvPr id="104" name="Таблица 103"/>
          <p:cNvGraphicFramePr>
            <a:graphicFrameLocks noGrp="1"/>
          </p:cNvGraphicFramePr>
          <p:nvPr>
            <p:extLst/>
          </p:nvPr>
        </p:nvGraphicFramePr>
        <p:xfrm>
          <a:off x="0" y="4420004"/>
          <a:ext cx="4883085" cy="14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3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256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ЦЕЛЕВЫЕ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</a:rPr>
                        <a:t> ПОКАЗАТЕЛИ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9000" marR="39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>
            <p:extLst/>
          </p:nvPr>
        </p:nvGraphicFramePr>
        <p:xfrm>
          <a:off x="13351" y="4574795"/>
          <a:ext cx="4859999" cy="1856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41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5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05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20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9657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ЦЕЛЕВОЙ ПОКАЗАТЕЛЬ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000" marR="39000" marT="36000" marB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ЕДИНИЦЫ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ИЗМЕРЕНИЯ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000" marR="39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ИСХОДНОЕ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ЗНАЧЕНИЕ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000" marR="39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 г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 г.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г.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21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726">
                <a:tc>
                  <a:txBody>
                    <a:bodyPr/>
                    <a:lstStyle/>
                    <a:p>
                      <a:pPr marL="7938" indent="-793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Численность занятых в разработке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 и производстве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БАС</a:t>
                      </a:r>
                    </a:p>
                  </a:txBody>
                  <a:tcPr marL="63558" marR="63558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чел.</a:t>
                      </a: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750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000" marR="39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35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40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4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9825" algn="ctr"/>
                        </a:tabLs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Численность занятых в эксплуатации БАС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чел.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750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000" marR="39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9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4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9825" algn="ctr"/>
                        </a:tabLs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Покрытие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терр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. РФ высокоточными 3D-картами 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млн. Га 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000" marR="39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0,02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4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9825" algn="ctr"/>
                        </a:tabLs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Объем привлеченных частных инвестиций на рынок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Аэронет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млн. руб.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000" marR="39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44,8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35,3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 charset="0"/>
                          <a:cs typeface="Helvetica Neue" charset="0"/>
                        </a:rPr>
                        <a:t>4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 marL="63558" marR="63558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 bwMode="auto">
          <a:xfrm>
            <a:off x="2422845" y="877567"/>
            <a:ext cx="0" cy="138112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Прямая соединительная линия 107"/>
          <p:cNvCxnSpPr/>
          <p:nvPr/>
        </p:nvCxnSpPr>
        <p:spPr bwMode="auto">
          <a:xfrm>
            <a:off x="4951388" y="882698"/>
            <a:ext cx="0" cy="572384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Номер слайда 4"/>
          <p:cNvSpPr txBox="1">
            <a:spLocks/>
          </p:cNvSpPr>
          <p:nvPr/>
        </p:nvSpPr>
        <p:spPr>
          <a:xfrm>
            <a:off x="7428034" y="6412492"/>
            <a:ext cx="222885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ru-RU"/>
            </a:defPPr>
            <a:lvl1pPr marL="0" algn="r" defTabSz="91437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Chevin Pro Light" charset="0"/>
                <a:cs typeface="Chevin Pro Light" charset="0"/>
              </a:defRPr>
            </a:lvl1pPr>
            <a:lvl2pPr marL="457187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3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0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7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33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20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07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94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660E9-E116-4F2D-91B7-27BAC0D3A970}" type="slidenum">
              <a:rPr lang="ru-RU" smtClean="0">
                <a:latin typeface="+mn-lt"/>
              </a:rPr>
              <a:pPr/>
              <a:t>16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28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6504" y="2521117"/>
            <a:ext cx="5785759" cy="145676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6504" y="3493585"/>
            <a:ext cx="5785759" cy="169097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Новосибирский государственный университет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630090, г. Новосибирск, ул. Пирогова, 1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Тел.: +7 913 891 0298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hlinkClick r:id="rId3"/>
              </a:rPr>
              <a:t>a.Kvashnin@nsu.ru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2017 © Национальная технологическая инициатива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0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МЕСТО ПРОЕКТА В ДОРОЖНОЙ КАРТЕ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850" y="914400"/>
            <a:ext cx="9258299" cy="528320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Стратегическая </a:t>
            </a:r>
            <a:r>
              <a:rPr lang="ru-RU" sz="1800" b="1" dirty="0"/>
              <a:t>цель </a:t>
            </a:r>
            <a:r>
              <a:rPr lang="ru-RU" sz="1800" b="1" dirty="0" smtClean="0"/>
              <a:t>ДК, которой соответствует проект:</a:t>
            </a:r>
          </a:p>
          <a:p>
            <a:pPr lvl="1"/>
            <a:r>
              <a:rPr lang="ru-RU" sz="1800" dirty="0" smtClean="0"/>
              <a:t> </a:t>
            </a:r>
            <a:r>
              <a:rPr lang="ru-RU" sz="1400" dirty="0" smtClean="0"/>
              <a:t>Создание нового стандарта аэрогеофизических услуг</a:t>
            </a:r>
          </a:p>
          <a:p>
            <a:pPr lvl="1"/>
            <a:r>
              <a:rPr lang="ru-RU" sz="1400" dirty="0" smtClean="0"/>
              <a:t> Формирование новых рынков аэрогеофизических услуг</a:t>
            </a:r>
            <a:endParaRPr lang="ru-RU" sz="1400" dirty="0"/>
          </a:p>
          <a:p>
            <a:pPr marL="0" indent="0">
              <a:buNone/>
            </a:pPr>
            <a:r>
              <a:rPr lang="ru-RU" sz="1800" b="1" dirty="0" smtClean="0"/>
              <a:t>Направления ДК, которым соответствует проект: </a:t>
            </a:r>
            <a:endParaRPr lang="ru-RU" sz="1800" b="1" dirty="0"/>
          </a:p>
          <a:p>
            <a:pPr lvl="1"/>
            <a:r>
              <a:rPr lang="ru-RU" sz="1400" dirty="0" smtClean="0"/>
              <a:t>Дистанционное зондирование Земли (ДЗЗ) и мониторинг</a:t>
            </a:r>
          </a:p>
          <a:p>
            <a:pPr marL="0" indent="0">
              <a:buNone/>
            </a:pPr>
            <a:r>
              <a:rPr lang="ru-RU" sz="1800" b="1" dirty="0" smtClean="0"/>
              <a:t>Целевые показатели дорожной карты, на которые влияет проект :</a:t>
            </a:r>
          </a:p>
          <a:p>
            <a:pPr lvl="1"/>
            <a:r>
              <a:rPr lang="ru-RU" sz="1400" dirty="0" smtClean="0"/>
              <a:t>Численность занятых в сфере разработки и производства беспилотных авиационных систем и полезных нагрузок</a:t>
            </a:r>
          </a:p>
          <a:p>
            <a:pPr lvl="1"/>
            <a:r>
              <a:rPr lang="ru-RU" sz="1400" dirty="0" smtClean="0"/>
              <a:t>Численность занятых в сфере комплексных решений и услуг на основе эксплуатации беспилотных авиационных систем </a:t>
            </a:r>
          </a:p>
          <a:p>
            <a:pPr lvl="1"/>
            <a:r>
              <a:rPr lang="ru-RU" sz="1400" dirty="0" smtClean="0"/>
              <a:t>Покрытие территории Российской Федерации высокоточными 3D-картами</a:t>
            </a:r>
          </a:p>
          <a:p>
            <a:pPr lvl="1"/>
            <a:r>
              <a:rPr lang="ru-RU" sz="1400" dirty="0" smtClean="0"/>
              <a:t>Производительность труда в индустрии разработки и производства беспилотных авиационных систем </a:t>
            </a:r>
          </a:p>
          <a:p>
            <a:pPr lvl="1"/>
            <a:r>
              <a:rPr lang="ru-RU" sz="1400" dirty="0" smtClean="0"/>
              <a:t>Объем привлеченных частных инвестиций на рынок </a:t>
            </a:r>
            <a:r>
              <a:rPr lang="ru-RU" sz="1400" dirty="0" err="1" smtClean="0"/>
              <a:t>Аэронет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800" b="1" dirty="0" smtClean="0"/>
              <a:t>Значимые </a:t>
            </a:r>
            <a:r>
              <a:rPr lang="ru-RU" sz="1800" b="1" dirty="0"/>
              <a:t>контрольные результаты </a:t>
            </a:r>
            <a:r>
              <a:rPr lang="ru-RU" sz="1800" b="1" dirty="0" smtClean="0"/>
              <a:t>реализации</a:t>
            </a:r>
            <a:r>
              <a:rPr lang="en-US" sz="1800" b="1" dirty="0" smtClean="0"/>
              <a:t> </a:t>
            </a:r>
            <a:r>
              <a:rPr lang="ru-RU" sz="1800" b="1" dirty="0" smtClean="0"/>
              <a:t>ДК, на которые влияет проект</a:t>
            </a:r>
            <a:r>
              <a:rPr lang="en-US" sz="1800" b="1" dirty="0" smtClean="0"/>
              <a:t>:</a:t>
            </a:r>
            <a:endParaRPr lang="ru-RU" sz="1800" b="1" dirty="0" smtClean="0"/>
          </a:p>
          <a:p>
            <a:pPr lvl="1"/>
            <a:r>
              <a:rPr lang="ru-RU" sz="1400" dirty="0" smtClean="0"/>
              <a:t>Разработаны и апробированы ключевые технологии, реализованы </a:t>
            </a:r>
            <a:r>
              <a:rPr lang="ru-RU" sz="1400" dirty="0" err="1" smtClean="0"/>
              <a:t>пилотные</a:t>
            </a:r>
            <a:r>
              <a:rPr lang="ru-RU" sz="1400" dirty="0" smtClean="0"/>
              <a:t> проекты:</a:t>
            </a:r>
          </a:p>
          <a:p>
            <a:pPr lvl="2"/>
            <a:r>
              <a:rPr lang="ru-RU" sz="1400" dirty="0" smtClean="0"/>
              <a:t>в магниторазведке</a:t>
            </a:r>
          </a:p>
          <a:p>
            <a:pPr lvl="2"/>
            <a:r>
              <a:rPr lang="ru-RU" sz="1400" dirty="0" smtClean="0"/>
              <a:t>экологическом мониторинге</a:t>
            </a:r>
          </a:p>
          <a:p>
            <a:pPr lvl="2"/>
            <a:r>
              <a:rPr lang="ru-RU" sz="1400" dirty="0" smtClean="0"/>
              <a:t>дистанционном зондировании Земли</a:t>
            </a:r>
          </a:p>
          <a:p>
            <a:pPr lvl="2"/>
            <a:r>
              <a:rPr lang="ru-RU" sz="1400" dirty="0" smtClean="0"/>
              <a:t>в сельском хозяйстве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  <a:latin typeface="+mn-lt"/>
              </a:rPr>
              <a:pPr/>
              <a:t>18</a:t>
            </a:fld>
            <a:endParaRPr lang="ru-RU" dirty="0">
              <a:solidFill>
                <a:srgbClr val="0C0C0C">
                  <a:tint val="75000"/>
                </a:srgb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6" descr="C:\Users\pankratov.in\YandexDisk\!NTI\DOCS\ProjectPresentation\icons\PNG\256\3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217" y="4519693"/>
            <a:ext cx="886053" cy="88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223359" y="4477487"/>
            <a:ext cx="5798951" cy="1988229"/>
          </a:xfrm>
          <a:prstGeom prst="rect">
            <a:avLst/>
          </a:prstGeom>
          <a:noFill/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400" b="1" spc="100" dirty="0">
                <a:solidFill>
                  <a:schemeClr val="tx2"/>
                </a:solidFill>
                <a:ea typeface="+mj-ea"/>
                <a:cs typeface="+mj-cs"/>
              </a:rPr>
              <a:t>Сроки </a:t>
            </a:r>
            <a:r>
              <a:rPr lang="ru-RU" sz="1400" b="1" spc="100" dirty="0" smtClean="0">
                <a:solidFill>
                  <a:schemeClr val="tx2"/>
                </a:solidFill>
                <a:ea typeface="+mj-ea"/>
                <a:cs typeface="+mj-cs"/>
              </a:rPr>
              <a:t>проекта: 01/2018 – 03/2022</a:t>
            </a:r>
            <a:endParaRPr lang="ru-RU" sz="14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Этап 1. </a:t>
            </a:r>
            <a:r>
              <a:rPr lang="ru-RU" sz="1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Эскизный проект – 02/2018 - 07/2018</a:t>
            </a:r>
            <a:endParaRPr lang="ru-RU" sz="14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Этап 2. </a:t>
            </a:r>
            <a:r>
              <a:rPr lang="ru-RU" sz="1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Технический проект и макетный образец – 08/2018 - 01/2019</a:t>
            </a:r>
            <a:endParaRPr lang="ru-RU" sz="14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Этап 3. </a:t>
            </a:r>
            <a:r>
              <a:rPr lang="ru-RU" sz="1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КД опытного образца – 02/2019 - 07/2019</a:t>
            </a:r>
          </a:p>
          <a:p>
            <a:pPr>
              <a:lnSpc>
                <a:spcPct val="110000"/>
              </a:lnSpc>
            </a:pPr>
            <a:r>
              <a:rPr lang="ru-RU" sz="1400" b="1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Этап 4. </a:t>
            </a:r>
            <a:r>
              <a:rPr lang="ru-RU" sz="1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Испытания опытного образца + КД литер О1 – 08/2019 - 01/2020</a:t>
            </a:r>
          </a:p>
          <a:p>
            <a:pPr>
              <a:lnSpc>
                <a:spcPct val="110000"/>
              </a:lnSpc>
            </a:pPr>
            <a:r>
              <a:rPr lang="ru-RU" sz="1400" b="1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Этап 5. </a:t>
            </a:r>
            <a:r>
              <a:rPr lang="ru-RU" sz="1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Организация серийного производства – 02/2020 - 01/2021</a:t>
            </a:r>
            <a:endParaRPr lang="ru-RU" sz="1400" b="1" dirty="0" smtClean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>
              <a:lnSpc>
                <a:spcPct val="110000"/>
              </a:lnSpc>
            </a:pPr>
            <a:r>
              <a:rPr lang="ru-RU" sz="1400" b="1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Этап 6. </a:t>
            </a:r>
            <a:r>
              <a:rPr lang="ru-RU" sz="1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Оказание услуг – 02/2021 - 01/2022</a:t>
            </a:r>
            <a:endParaRPr lang="ru-RU" sz="1400" b="1" dirty="0" smtClean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>
              <a:lnSpc>
                <a:spcPct val="110000"/>
              </a:lnSpc>
            </a:pPr>
            <a:r>
              <a:rPr lang="ru-RU" sz="1400" b="1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Этап 7. </a:t>
            </a:r>
            <a:r>
              <a:rPr lang="ru-RU" sz="1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Завершение проекта НТИ  – 02/2022 - 03/2022</a:t>
            </a:r>
            <a:endParaRPr lang="ru-RU" sz="1400" b="1" spc="1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51554" y="833321"/>
            <a:ext cx="1711664" cy="1040060"/>
          </a:xfrm>
          <a:prstGeom prst="rect">
            <a:avLst/>
          </a:prstGeom>
          <a:noFill/>
        </p:spPr>
        <p:txBody>
          <a:bodyPr wrap="square" lIns="91433" tIns="45716" rIns="91433" bIns="45716">
            <a:noAutofit/>
          </a:bodyPr>
          <a:lstStyle/>
          <a:p>
            <a:r>
              <a:rPr lang="ru-RU" sz="1300" b="1" spc="100" dirty="0">
                <a:solidFill>
                  <a:schemeClr val="tx2"/>
                </a:solidFill>
                <a:ea typeface="+mj-ea"/>
                <a:cs typeface="+mj-cs"/>
              </a:rPr>
              <a:t>Общая стоимость проекта</a:t>
            </a:r>
            <a:r>
              <a:rPr lang="en-US" sz="1300" b="1" spc="100" dirty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en-US" sz="1300" b="1" spc="100" dirty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13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(</a:t>
            </a:r>
            <a:r>
              <a:rPr lang="ru-RU" sz="13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млн. </a:t>
            </a:r>
            <a:r>
              <a:rPr lang="ru-RU" sz="13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рублей</a:t>
            </a:r>
            <a:r>
              <a:rPr lang="en-US" sz="13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70628" y="1141786"/>
            <a:ext cx="2204907" cy="307777"/>
          </a:xfrm>
          <a:prstGeom prst="rect">
            <a:avLst/>
          </a:prstGeom>
          <a:noFill/>
        </p:spPr>
        <p:txBody>
          <a:bodyPr wrap="square" lIns="91433" tIns="45716" rIns="91433" bIns="45716">
            <a:spAutoFit/>
          </a:bodyPr>
          <a:lstStyle/>
          <a:p>
            <a:pPr marL="196834" indent="-196834">
              <a:spcBef>
                <a:spcPts val="600"/>
              </a:spcBef>
            </a:pPr>
            <a:r>
              <a:rPr lang="ru-RU" sz="1400" b="1" spc="100" dirty="0">
                <a:solidFill>
                  <a:schemeClr val="tx2"/>
                </a:solidFill>
              </a:rPr>
              <a:t>Результаты проекта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178266" y="4512509"/>
            <a:ext cx="1538335" cy="615544"/>
          </a:xfrm>
          <a:prstGeom prst="rect">
            <a:avLst/>
          </a:prstGeom>
          <a:noFill/>
        </p:spPr>
        <p:txBody>
          <a:bodyPr wrap="square" lIns="91433" tIns="45716" rIns="91433" bIns="45716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1600" b="1" spc="100" dirty="0">
                <a:solidFill>
                  <a:schemeClr val="tx2"/>
                </a:solidFill>
                <a:ea typeface="+mj-ea"/>
                <a:cs typeface="+mj-cs"/>
              </a:rPr>
              <a:t>Форма поддержки</a:t>
            </a:r>
            <a:br>
              <a:rPr lang="ru-RU" sz="1600" b="1" spc="100" dirty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грант на НИОКР</a:t>
            </a:r>
            <a:endParaRPr lang="ru-RU" sz="1600" b="1" spc="1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29" name="Picture 22" descr="C:\Users\pankratov.in\YandexDisk\!NTI\DOCS\ProjectPresentation\icons\PNG\256\5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2" y="816216"/>
            <a:ext cx="915373" cy="9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4775" y="1095107"/>
            <a:ext cx="3031232" cy="30777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spc="100" dirty="0">
                <a:solidFill>
                  <a:schemeClr val="tx2"/>
                </a:solidFill>
              </a:rPr>
              <a:t>Цели</a:t>
            </a:r>
            <a:r>
              <a:rPr lang="en-US" sz="1400" b="1" spc="100" dirty="0">
                <a:solidFill>
                  <a:schemeClr val="tx2"/>
                </a:solidFill>
              </a:rPr>
              <a:t> </a:t>
            </a:r>
            <a:r>
              <a:rPr lang="ru-RU" sz="1400" b="1" spc="100" dirty="0">
                <a:solidFill>
                  <a:schemeClr val="tx2"/>
                </a:solidFill>
              </a:rPr>
              <a:t>проекта</a:t>
            </a:r>
          </a:p>
        </p:txBody>
      </p:sp>
      <p:pic>
        <p:nvPicPr>
          <p:cNvPr id="31" name="Picture 55" descr="C:\Users\pankratov.in\YandexDisk\!NTI\DOCS\ProjectPresentation\icons\PNG\256\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02" y="816213"/>
            <a:ext cx="947647" cy="94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2" descr="C:\Users\pankratov.in\YandexDisk\!NTI\DOCS\ProjectPresentation\icons\PNG\256\24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327" y="854924"/>
            <a:ext cx="908939" cy="90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482062" y="2093765"/>
            <a:ext cx="2018501" cy="615553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/>
          <a:p>
            <a:pPr algn="ctr"/>
            <a:r>
              <a:rPr lang="ru-RU" sz="1600" dirty="0">
                <a:ea typeface="Helvetica Neue" charset="0"/>
                <a:cs typeface="Helvetica Neue" charset="0"/>
              </a:rPr>
              <a:t>Бюджетные средства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  <a:ea typeface="Helvetica Neue" charset="0"/>
                <a:cs typeface="Helvetica Neue" charset="0"/>
              </a:rPr>
              <a:t/>
            </a:r>
            <a:br>
              <a:rPr lang="ru-RU" sz="1600" dirty="0">
                <a:solidFill>
                  <a:schemeClr val="bg1">
                    <a:lumMod val="65000"/>
                  </a:schemeClr>
                </a:solidFill>
                <a:ea typeface="Helvetica Neue" charset="0"/>
                <a:cs typeface="Helvetica Neue" charset="0"/>
              </a:rPr>
            </a:br>
            <a:r>
              <a:rPr lang="ru-RU" sz="16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249,77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056449" y="1748306"/>
            <a:ext cx="825853" cy="369324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374,87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334985" y="3598717"/>
            <a:ext cx="2339102" cy="615553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/>
          <a:p>
            <a:pPr algn="ctr"/>
            <a:r>
              <a:rPr lang="ru-RU" sz="1600" dirty="0">
                <a:solidFill>
                  <a:srgbClr val="F75931"/>
                </a:solidFill>
                <a:ea typeface="Helvetica Neue" charset="0"/>
                <a:cs typeface="Helvetica Neue" charset="0"/>
              </a:rPr>
              <a:t>Внебюджетные средства</a:t>
            </a:r>
            <a:br>
              <a:rPr lang="ru-RU" sz="1600" dirty="0">
                <a:solidFill>
                  <a:srgbClr val="F75931"/>
                </a:solidFill>
                <a:ea typeface="Helvetica Neue" charset="0"/>
                <a:cs typeface="Helvetica Neue" charset="0"/>
              </a:rPr>
            </a:br>
            <a:r>
              <a:rPr lang="ru-RU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125,10</a:t>
            </a:r>
            <a:endParaRPr lang="ru-RU" sz="16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30" name="Picture 218" descr="C:\Users\pankratov.in\YandexDisk\!NTI\DOCS\ProjectPresentation\icons\PNG\256\37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9" y="4519692"/>
            <a:ext cx="914730" cy="91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9"/>
          <p:cNvCxnSpPr/>
          <p:nvPr/>
        </p:nvCxnSpPr>
        <p:spPr>
          <a:xfrm>
            <a:off x="3680930" y="964264"/>
            <a:ext cx="0" cy="3281604"/>
          </a:xfrm>
          <a:prstGeom prst="line">
            <a:avLst/>
          </a:prstGeom>
          <a:noFill/>
          <a:ln w="19050" cap="rnd" cmpd="sng" algn="ctr">
            <a:solidFill>
              <a:schemeClr val="bg1">
                <a:lumMod val="65000"/>
              </a:schemeClr>
            </a:solidFill>
            <a:prstDash val="dot"/>
          </a:ln>
          <a:effectLst/>
        </p:spPr>
      </p:cxnSp>
      <p:cxnSp>
        <p:nvCxnSpPr>
          <p:cNvPr id="36" name="Straight Connector 39"/>
          <p:cNvCxnSpPr/>
          <p:nvPr/>
        </p:nvCxnSpPr>
        <p:spPr>
          <a:xfrm>
            <a:off x="7075532" y="964264"/>
            <a:ext cx="0" cy="5285606"/>
          </a:xfrm>
          <a:prstGeom prst="line">
            <a:avLst/>
          </a:prstGeom>
          <a:noFill/>
          <a:ln w="19050" cap="rnd" cmpd="sng" algn="ctr">
            <a:solidFill>
              <a:schemeClr val="bg1">
                <a:lumMod val="65000"/>
              </a:schemeClr>
            </a:solidFill>
            <a:prstDash val="dot"/>
          </a:ln>
          <a:effectLst/>
        </p:spPr>
      </p:cxnSp>
      <p:cxnSp>
        <p:nvCxnSpPr>
          <p:cNvPr id="41" name="Прямая соединительная линия 40"/>
          <p:cNvCxnSpPr/>
          <p:nvPr/>
        </p:nvCxnSpPr>
        <p:spPr>
          <a:xfrm>
            <a:off x="108546" y="4377150"/>
            <a:ext cx="3360454" cy="0"/>
          </a:xfrm>
          <a:prstGeom prst="line">
            <a:avLst/>
          </a:prstGeom>
          <a:noFill/>
          <a:ln w="19050" cap="rnd" cmpd="sng" algn="ctr">
            <a:solidFill>
              <a:schemeClr val="bg1">
                <a:lumMod val="65000"/>
              </a:schemeClr>
            </a:solidFill>
            <a:prstDash val="dot"/>
          </a:ln>
          <a:effectLst/>
        </p:spPr>
      </p:cxnSp>
      <p:sp>
        <p:nvSpPr>
          <p:cNvPr id="57" name="Заголовок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Общая информация</a:t>
            </a:r>
            <a:endParaRPr lang="ru-RU" dirty="0">
              <a:latin typeface="+mn-lt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860037" y="4377150"/>
            <a:ext cx="3084080" cy="0"/>
          </a:xfrm>
          <a:prstGeom prst="line">
            <a:avLst/>
          </a:prstGeom>
          <a:noFill/>
          <a:ln w="19050" cap="rnd" cmpd="sng" algn="ctr">
            <a:solidFill>
              <a:schemeClr val="bg1">
                <a:lumMod val="65000"/>
              </a:schemeClr>
            </a:solidFill>
            <a:prstDash val="dot"/>
          </a:ln>
          <a:effectLst/>
        </p:spPr>
      </p:cxnSp>
      <p:cxnSp>
        <p:nvCxnSpPr>
          <p:cNvPr id="32" name="Straight Connector 39"/>
          <p:cNvCxnSpPr/>
          <p:nvPr/>
        </p:nvCxnSpPr>
        <p:spPr>
          <a:xfrm flipH="1">
            <a:off x="7147217" y="4344900"/>
            <a:ext cx="2623107" cy="0"/>
          </a:xfrm>
          <a:prstGeom prst="line">
            <a:avLst/>
          </a:prstGeom>
          <a:noFill/>
          <a:ln w="19050" cap="rnd" cmpd="sng" algn="ctr">
            <a:solidFill>
              <a:schemeClr val="bg1">
                <a:lumMod val="65000"/>
              </a:schemeClr>
            </a:solidFill>
            <a:prstDash val="dot"/>
          </a:ln>
          <a:effectLst/>
        </p:spPr>
      </p:cxnSp>
      <p:sp>
        <p:nvSpPr>
          <p:cNvPr id="35" name="Скругленный прямоугольник 34"/>
          <p:cNvSpPr/>
          <p:nvPr/>
        </p:nvSpPr>
        <p:spPr>
          <a:xfrm>
            <a:off x="326339" y="4589199"/>
            <a:ext cx="173414" cy="173414"/>
          </a:xfrm>
          <a:prstGeom prst="roundRect">
            <a:avLst>
              <a:gd name="adj" fmla="val 50000"/>
            </a:avLst>
          </a:prstGeom>
          <a:solidFill>
            <a:srgbClr val="FF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7567026" y="1110441"/>
            <a:ext cx="301686" cy="369332"/>
            <a:chOff x="8202534" y="1348519"/>
            <a:chExt cx="301686" cy="36933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262938" y="1447963"/>
              <a:ext cx="173414" cy="173414"/>
            </a:xfrm>
            <a:prstGeom prst="roundRect">
              <a:avLst>
                <a:gd name="adj" fmla="val 50000"/>
              </a:avLst>
            </a:prstGeom>
            <a:solidFill>
              <a:srgbClr val="FFD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202534" y="134851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Р</a:t>
              </a: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8299637" y="1568905"/>
              <a:ext cx="89926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270997" y="4488126"/>
            <a:ext cx="301686" cy="369332"/>
            <a:chOff x="8202534" y="1348519"/>
            <a:chExt cx="301686" cy="36933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8262938" y="1447963"/>
              <a:ext cx="173414" cy="173414"/>
            </a:xfrm>
            <a:prstGeom prst="roundRect">
              <a:avLst>
                <a:gd name="adj" fmla="val 50000"/>
              </a:avLst>
            </a:prstGeom>
            <a:solidFill>
              <a:srgbClr val="FFD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202534" y="134851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Р</a:t>
              </a: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299637" y="1568905"/>
              <a:ext cx="89926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 4"/>
          <p:cNvSpPr/>
          <p:nvPr/>
        </p:nvSpPr>
        <p:spPr>
          <a:xfrm>
            <a:off x="276573" y="1858153"/>
            <a:ext cx="3404355" cy="2092873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180975" indent="-1619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C0C0C"/>
                </a:solidFill>
                <a:ea typeface="Helvetica Neue" charset="0"/>
                <a:cs typeface="Helvetica Neue" charset="0"/>
              </a:rPr>
              <a:t>Новый стандарт геофизических </a:t>
            </a:r>
            <a:r>
              <a:rPr lang="ru-RU" sz="2000" dirty="0">
                <a:solidFill>
                  <a:srgbClr val="0C0C0C"/>
                </a:solidFill>
                <a:ea typeface="Helvetica Neue" charset="0"/>
                <a:cs typeface="Helvetica Neue" charset="0"/>
              </a:rPr>
              <a:t> </a:t>
            </a:r>
            <a:r>
              <a:rPr lang="ru-RU" sz="2000" dirty="0" smtClean="0">
                <a:solidFill>
                  <a:srgbClr val="0C0C0C"/>
                </a:solidFill>
                <a:ea typeface="Helvetica Neue" charset="0"/>
                <a:cs typeface="Helvetica Neue" charset="0"/>
              </a:rPr>
              <a:t>услуг</a:t>
            </a:r>
          </a:p>
          <a:p>
            <a:pPr marL="180975" indent="-1619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C0C0C"/>
                </a:solidFill>
                <a:ea typeface="Helvetica Neue" charset="0"/>
                <a:cs typeface="Helvetica Neue" charset="0"/>
              </a:rPr>
              <a:t>Вывод </a:t>
            </a:r>
            <a:r>
              <a:rPr lang="ru-RU" sz="2000" dirty="0" smtClean="0">
                <a:solidFill>
                  <a:srgbClr val="0C0C0C"/>
                </a:solidFill>
                <a:ea typeface="Helvetica Neue" charset="0"/>
                <a:cs typeface="Helvetica Neue" charset="0"/>
              </a:rPr>
              <a:t>геофизических </a:t>
            </a:r>
            <a:r>
              <a:rPr lang="ru-RU" sz="2000" dirty="0">
                <a:solidFill>
                  <a:srgbClr val="0C0C0C"/>
                </a:solidFill>
                <a:ea typeface="Helvetica Neue" charset="0"/>
                <a:cs typeface="Helvetica Neue" charset="0"/>
              </a:rPr>
              <a:t>услуг </a:t>
            </a:r>
            <a:r>
              <a:rPr lang="ru-RU" sz="2000" dirty="0" smtClean="0">
                <a:solidFill>
                  <a:srgbClr val="0C0C0C"/>
                </a:solidFill>
                <a:ea typeface="Helvetica Neue" charset="0"/>
                <a:cs typeface="Helvetica Neue" charset="0"/>
              </a:rPr>
              <a:t>в стандарте </a:t>
            </a:r>
            <a:r>
              <a:rPr lang="ru-RU" sz="2000" dirty="0" err="1" smtClean="0">
                <a:solidFill>
                  <a:srgbClr val="0C0C0C"/>
                </a:solidFill>
                <a:ea typeface="Helvetica Neue" charset="0"/>
                <a:cs typeface="Helvetica Neue" charset="0"/>
              </a:rPr>
              <a:t>Аэротомографии</a:t>
            </a:r>
            <a:r>
              <a:rPr lang="ru-RU" sz="2000" dirty="0" smtClean="0">
                <a:solidFill>
                  <a:srgbClr val="0C0C0C"/>
                </a:solidFill>
                <a:ea typeface="Helvetica Neue" charset="0"/>
                <a:cs typeface="Helvetica Neue" charset="0"/>
              </a:rPr>
              <a:t> на глобальный рынок</a:t>
            </a:r>
            <a:endParaRPr lang="ru-RU" sz="2000" dirty="0">
              <a:solidFill>
                <a:srgbClr val="0C0C0C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2615" y="1886251"/>
            <a:ext cx="3257209" cy="183126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104775" indent="-104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Создана </a:t>
            </a:r>
            <a:r>
              <a:rPr lang="ru-RU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сервисная компания, оказывающая </a:t>
            </a:r>
            <a:r>
              <a:rPr lang="ru-RU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услуги </a:t>
            </a:r>
            <a:r>
              <a:rPr lang="ru-RU" dirty="0" err="1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Аэротомографии</a:t>
            </a:r>
            <a:r>
              <a:rPr lang="ru-RU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 на </a:t>
            </a:r>
            <a:r>
              <a:rPr lang="ru-RU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глобальных рынках</a:t>
            </a:r>
          </a:p>
          <a:p>
            <a:pPr marL="104775" indent="-104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Создан новый стандарт геофизических исследований</a:t>
            </a:r>
          </a:p>
        </p:txBody>
      </p:sp>
      <p:sp>
        <p:nvSpPr>
          <p:cNvPr id="4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428034" y="6412492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>
                <a:latin typeface="+mn-lt"/>
              </a:rPr>
              <a:pPr/>
              <a:t>2</a:t>
            </a:fld>
            <a:endParaRPr lang="ru-RU" dirty="0">
              <a:latin typeface="+mn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69326" y="5480178"/>
            <a:ext cx="2404762" cy="1169545"/>
          </a:xfrm>
          <a:prstGeom prst="rect">
            <a:avLst/>
          </a:prstGeom>
        </p:spPr>
        <p:txBody>
          <a:bodyPr wrap="square" lIns="91436" tIns="45717" rIns="91436" bIns="45717">
            <a:spAutoFit/>
          </a:bodyPr>
          <a:lstStyle/>
          <a:p>
            <a:pPr lvl="0"/>
            <a:r>
              <a:rPr lang="ru-RU" sz="1400" spc="100" dirty="0" smtClean="0"/>
              <a:t>На этапе коммерциализации финансирование 100% за счет внебюджетных средств</a:t>
            </a:r>
            <a:endParaRPr lang="ru-RU" sz="1400" spc="1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563327568"/>
              </p:ext>
            </p:extLst>
          </p:nvPr>
        </p:nvGraphicFramePr>
        <p:xfrm>
          <a:off x="7845653" y="2594481"/>
          <a:ext cx="1161733" cy="113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328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32996" y="1439504"/>
            <a:ext cx="2506678" cy="462182"/>
          </a:xfrm>
          <a:prstGeom prst="rect">
            <a:avLst/>
          </a:prstGeom>
          <a:noFill/>
        </p:spPr>
        <p:txBody>
          <a:bodyPr wrap="square" lIns="91433" tIns="45716" rIns="91433" bIns="45716">
            <a:noAutofit/>
          </a:bodyPr>
          <a:lstStyle/>
          <a:p>
            <a:endParaRPr lang="ru-RU" sz="1400" b="1" spc="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6900" y="921205"/>
            <a:ext cx="2794000" cy="4909028"/>
          </a:xfrm>
          <a:prstGeom prst="rect">
            <a:avLst/>
          </a:prstGeom>
          <a:noFill/>
        </p:spPr>
        <p:txBody>
          <a:bodyPr wrap="square" lIns="91433" tIns="45716" rIns="91433" bIns="45716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spc="100" dirty="0" smtClean="0">
                <a:solidFill>
                  <a:schemeClr val="tx2"/>
                </a:solidFill>
              </a:rPr>
              <a:t>НГУ</a:t>
            </a:r>
            <a:endParaRPr lang="ru-RU" sz="1400" b="1" spc="1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endParaRPr lang="ru-RU" sz="2000" b="1" spc="1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rgbClr val="000000"/>
                </a:solidFill>
                <a:latin typeface="Calibri Light"/>
              </a:rPr>
              <a:t>Один из лидеров программы ТОП 5-100</a:t>
            </a:r>
          </a:p>
          <a:p>
            <a:pPr>
              <a:spcBef>
                <a:spcPts val="600"/>
              </a:spcBef>
            </a:pPr>
            <a:endParaRPr lang="ru-RU" sz="600" b="1" spc="1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400" b="1" spc="100" dirty="0" smtClean="0">
                <a:solidFill>
                  <a:schemeClr val="tx2"/>
                </a:solidFill>
              </a:rPr>
              <a:t>ИНГГ СО РАН</a:t>
            </a:r>
            <a:endParaRPr lang="ru-RU" sz="1400" b="1" spc="1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endParaRPr lang="ru-RU" sz="2000" b="1" spc="100" dirty="0">
              <a:solidFill>
                <a:srgbClr val="003462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1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Крупнейший НИИ в области  разработки и применения новых геофизических методов, приборов и технологий</a:t>
            </a:r>
            <a:endParaRPr lang="ru-RU" sz="11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  <a:p>
            <a:pPr>
              <a:spcBef>
                <a:spcPts val="600"/>
              </a:spcBef>
            </a:pPr>
            <a:r>
              <a:rPr lang="ru-RU" sz="1400" b="1" spc="100" dirty="0" smtClean="0">
                <a:solidFill>
                  <a:schemeClr val="tx2"/>
                </a:solidFill>
              </a:rPr>
              <a:t>АО НПП «Радиосвязь»</a:t>
            </a:r>
            <a:endParaRPr lang="ru-RU" sz="1400" b="1" spc="100" dirty="0">
              <a:solidFill>
                <a:srgbClr val="003462"/>
              </a:solidFill>
            </a:endParaRPr>
          </a:p>
          <a:p>
            <a:pPr>
              <a:spcBef>
                <a:spcPts val="600"/>
              </a:spcBef>
            </a:pPr>
            <a:endParaRPr lang="ru-RU" sz="2000" b="1" spc="100" dirty="0">
              <a:solidFill>
                <a:srgbClr val="003462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1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Одно из наиболее современных российских предприятий радиоэлектронной </a:t>
            </a:r>
            <a:r>
              <a:rPr lang="ru-RU" sz="1100" dirty="0" err="1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промыш-ленности</a:t>
            </a:r>
            <a:r>
              <a:rPr lang="ru-RU" sz="11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 специального назначения. </a:t>
            </a:r>
          </a:p>
          <a:p>
            <a:pPr>
              <a:spcBef>
                <a:spcPts val="600"/>
              </a:spcBef>
            </a:pPr>
            <a:r>
              <a:rPr lang="ru-RU" sz="1400" b="1" spc="100" dirty="0" smtClean="0">
                <a:solidFill>
                  <a:schemeClr val="tx2"/>
                </a:solidFill>
              </a:rPr>
              <a:t>ТУСУР</a:t>
            </a:r>
            <a:endParaRPr lang="ru-RU" sz="1400" b="1" spc="100" dirty="0" smtClean="0">
              <a:solidFill>
                <a:srgbClr val="003462"/>
              </a:solidFill>
            </a:endParaRPr>
          </a:p>
          <a:p>
            <a:pPr>
              <a:spcBef>
                <a:spcPts val="600"/>
              </a:spcBef>
            </a:pPr>
            <a:endParaRPr lang="ru-RU" sz="2000" b="1" spc="100" dirty="0" smtClean="0">
              <a:solidFill>
                <a:srgbClr val="003462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1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Крупнейший научный </a:t>
            </a:r>
            <a:r>
              <a:rPr lang="en-US" sz="11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и образовательный центр в области разработки систем управления и навигации</a:t>
            </a:r>
            <a:endParaRPr lang="ru-RU" sz="11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</p:txBody>
      </p:sp>
      <p:cxnSp>
        <p:nvCxnSpPr>
          <p:cNvPr id="34" name="Straight Connector 39"/>
          <p:cNvCxnSpPr/>
          <p:nvPr/>
        </p:nvCxnSpPr>
        <p:spPr>
          <a:xfrm>
            <a:off x="3512718" y="1016769"/>
            <a:ext cx="0" cy="4774431"/>
          </a:xfrm>
          <a:prstGeom prst="line">
            <a:avLst/>
          </a:prstGeom>
          <a:noFill/>
          <a:ln w="19050" cap="rnd" cmpd="sng" algn="ctr">
            <a:solidFill>
              <a:schemeClr val="bg1">
                <a:lumMod val="65000"/>
              </a:schemeClr>
            </a:solidFill>
            <a:prstDash val="dot"/>
          </a:ln>
          <a:effectLst/>
        </p:spPr>
      </p:cxnSp>
      <p:sp>
        <p:nvSpPr>
          <p:cNvPr id="52" name="Заголовок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Исполнители и команда ПРОЕКТА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6089" y="1316136"/>
            <a:ext cx="2506678" cy="462182"/>
          </a:xfrm>
          <a:prstGeom prst="rect">
            <a:avLst/>
          </a:prstGeom>
          <a:noFill/>
        </p:spPr>
        <p:txBody>
          <a:bodyPr wrap="square" lIns="91433" tIns="45716" rIns="91433" bIns="45716">
            <a:noAutofit/>
          </a:bodyPr>
          <a:lstStyle/>
          <a:p>
            <a:endParaRPr lang="ru-RU" sz="1400" b="1" spc="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25428" y="1054501"/>
            <a:ext cx="2103590" cy="30776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spc="100" dirty="0" smtClean="0">
                <a:solidFill>
                  <a:srgbClr val="003462"/>
                </a:solidFill>
              </a:rPr>
              <a:t>Акад. </a:t>
            </a:r>
            <a:r>
              <a:rPr lang="ru-RU" sz="1400" b="1" spc="100" dirty="0" err="1" smtClean="0">
                <a:solidFill>
                  <a:srgbClr val="003462"/>
                </a:solidFill>
              </a:rPr>
              <a:t>Эпов</a:t>
            </a:r>
            <a:r>
              <a:rPr lang="ru-RU" sz="1400" b="1" spc="100" dirty="0" smtClean="0">
                <a:solidFill>
                  <a:srgbClr val="003462"/>
                </a:solidFill>
              </a:rPr>
              <a:t> М.И.</a:t>
            </a:r>
            <a:endParaRPr lang="ru-RU" sz="14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91434" y="1067192"/>
            <a:ext cx="2028833" cy="892544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sz="1400" b="1" spc="100" dirty="0" smtClean="0">
                <a:solidFill>
                  <a:srgbClr val="003462"/>
                </a:solidFill>
              </a:rPr>
              <a:t>Д.ф.-м.н. Голушко С.А.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НГУ: 1 проректор,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куратор </a:t>
            </a:r>
            <a:r>
              <a:rPr lang="ru-RU" sz="1200" dirty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проекта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33047" y="2857336"/>
            <a:ext cx="2372577" cy="26160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/>
            <a:r>
              <a:rPr lang="ru-RU" sz="11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ТУСУР: главный научный сотрудник</a:t>
            </a:r>
            <a:endParaRPr lang="ru-RU" sz="11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39230" y="2406259"/>
            <a:ext cx="2116605" cy="507823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spc="100" dirty="0" smtClean="0">
                <a:solidFill>
                  <a:srgbClr val="003462"/>
                </a:solidFill>
              </a:rPr>
              <a:t>Злыгостев И.Н.</a:t>
            </a:r>
            <a:r>
              <a:rPr lang="ru-RU" sz="1400" b="1" spc="100" dirty="0">
                <a:solidFill>
                  <a:srgbClr val="003462"/>
                </a:solidFill>
              </a:rPr>
              <a:t/>
            </a:r>
            <a:br>
              <a:rPr lang="ru-RU" sz="1400" b="1" spc="100" dirty="0">
                <a:solidFill>
                  <a:srgbClr val="003462"/>
                </a:solidFill>
              </a:rPr>
            </a:br>
            <a:r>
              <a:rPr lang="ru-RU" sz="13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Главный конструктор</a:t>
            </a:r>
            <a:endParaRPr lang="ru-RU" sz="13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29129" y="2399899"/>
            <a:ext cx="2528896" cy="52321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spc="100" dirty="0" err="1" smtClean="0">
                <a:solidFill>
                  <a:srgbClr val="003462"/>
                </a:solidFill>
              </a:rPr>
              <a:t>Тисленко</a:t>
            </a:r>
            <a:r>
              <a:rPr lang="ru-RU" sz="1400" b="1" spc="100" dirty="0" smtClean="0">
                <a:solidFill>
                  <a:srgbClr val="003462"/>
                </a:solidFill>
              </a:rPr>
              <a:t> В.И.</a:t>
            </a:r>
            <a:r>
              <a:rPr lang="ru-RU" sz="1400" b="1" spc="100" dirty="0">
                <a:solidFill>
                  <a:srgbClr val="003462"/>
                </a:solidFill>
              </a:rPr>
              <a:t/>
            </a:r>
            <a:br>
              <a:rPr lang="ru-RU" sz="1400" b="1" spc="100" dirty="0">
                <a:solidFill>
                  <a:srgbClr val="003462"/>
                </a:solidFill>
              </a:rPr>
            </a:br>
            <a:r>
              <a:rPr lang="ru-RU" sz="1300" dirty="0" smtClean="0">
                <a:solidFill>
                  <a:srgbClr val="000000"/>
                </a:solidFill>
                <a:latin typeface="Calibri Light"/>
              </a:rPr>
              <a:t>Ответственный исполнитель</a:t>
            </a:r>
            <a:endParaRPr lang="ru-RU" sz="13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33046" y="1769155"/>
            <a:ext cx="2155599" cy="646323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НГУ: </a:t>
            </a:r>
            <a:r>
              <a:rPr lang="ru-RU" sz="1200" dirty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зав. кафедрой геофизики </a:t>
            </a:r>
            <a:r>
              <a:rPr lang="ru-RU" sz="12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ГГФ, ИНГГ </a:t>
            </a:r>
            <a:r>
              <a:rPr lang="ru-RU" sz="1200" dirty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СО </a:t>
            </a:r>
            <a:r>
              <a:rPr lang="ru-RU" sz="12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РАН: </a:t>
            </a:r>
            <a:r>
              <a:rPr lang="ru-RU" sz="1200" dirty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главный </a:t>
            </a:r>
            <a:r>
              <a:rPr lang="ru-RU" sz="12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научный сотрудник</a:t>
            </a:r>
            <a:endParaRPr lang="ru-RU" sz="12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32458" y="2835328"/>
            <a:ext cx="2123379" cy="26160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/>
            <a:r>
              <a:rPr lang="ru-RU" sz="11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НГУ, ведущий инженер</a:t>
            </a:r>
            <a:endParaRPr lang="ru-RU" sz="11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</p:txBody>
      </p:sp>
      <p:sp>
        <p:nvSpPr>
          <p:cNvPr id="30" name="Rounded Rectangle 2099"/>
          <p:cNvSpPr/>
          <p:nvPr/>
        </p:nvSpPr>
        <p:spPr>
          <a:xfrm>
            <a:off x="4533047" y="1396865"/>
            <a:ext cx="1912630" cy="335514"/>
          </a:xfrm>
          <a:prstGeom prst="roundRect">
            <a:avLst>
              <a:gd name="adj" fmla="val 25436"/>
            </a:avLst>
          </a:prstGeom>
          <a:solidFill>
            <a:srgbClr val="D1E2EB">
              <a:alpha val="70980"/>
            </a:srgbClr>
          </a:solidFill>
          <a:ln w="6350">
            <a:solidFill>
              <a:schemeClr val="accent2">
                <a:lumMod val="75000"/>
              </a:schemeClr>
            </a:solidFill>
          </a:ln>
        </p:spPr>
        <p:txBody>
          <a:bodyPr wrap="square" lIns="0" tIns="35997" rIns="0" bIns="35997" anchor="ctr">
            <a:spAutoFit/>
          </a:bodyPr>
          <a:lstStyle/>
          <a:p>
            <a:pPr lvl="0" algn="ctr"/>
            <a:r>
              <a:rPr lang="ru-RU" sz="1400" dirty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Руководитель проекта</a:t>
            </a:r>
          </a:p>
        </p:txBody>
      </p:sp>
      <p:sp>
        <p:nvSpPr>
          <p:cNvPr id="31" name="Rounded Rectangle 2099"/>
          <p:cNvSpPr/>
          <p:nvPr/>
        </p:nvSpPr>
        <p:spPr>
          <a:xfrm>
            <a:off x="632520" y="1215360"/>
            <a:ext cx="2607154" cy="335514"/>
          </a:xfrm>
          <a:prstGeom prst="roundRect">
            <a:avLst>
              <a:gd name="adj" fmla="val 25436"/>
            </a:avLst>
          </a:prstGeom>
          <a:solidFill>
            <a:schemeClr val="tx2">
              <a:alpha val="7098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txBody>
          <a:bodyPr wrap="square" lIns="0" tIns="35997" rIns="0" bIns="35997" anchor="ctr">
            <a:spAutoFit/>
          </a:bodyPr>
          <a:lstStyle/>
          <a:p>
            <a:pPr lvl="0" algn="ctr"/>
            <a:r>
              <a:rPr lang="ru-RU" sz="1400" b="1" dirty="0">
                <a:solidFill>
                  <a:schemeClr val="bg2"/>
                </a:solidFill>
                <a:latin typeface="Calibri Light"/>
                <a:ea typeface="Helvetica Neue" charset="0"/>
                <a:cs typeface="Helvetica Neue" charset="0"/>
              </a:rPr>
              <a:t>Исполнитель по проекту</a:t>
            </a:r>
          </a:p>
        </p:txBody>
      </p:sp>
      <p:sp>
        <p:nvSpPr>
          <p:cNvPr id="32" name="Rounded Rectangle 2099"/>
          <p:cNvSpPr/>
          <p:nvPr/>
        </p:nvSpPr>
        <p:spPr>
          <a:xfrm>
            <a:off x="670620" y="2299781"/>
            <a:ext cx="2607154" cy="335514"/>
          </a:xfrm>
          <a:prstGeom prst="roundRect">
            <a:avLst>
              <a:gd name="adj" fmla="val 25436"/>
            </a:avLst>
          </a:prstGeom>
          <a:solidFill>
            <a:srgbClr val="D1E2EB">
              <a:alpha val="70980"/>
            </a:srgbClr>
          </a:solidFill>
          <a:ln w="6350">
            <a:solidFill>
              <a:schemeClr val="accent2">
                <a:lumMod val="75000"/>
              </a:schemeClr>
            </a:solidFill>
          </a:ln>
        </p:spPr>
        <p:txBody>
          <a:bodyPr wrap="square" lIns="0" tIns="35997" rIns="0" bIns="35997" anchor="ctr">
            <a:spAutoFit/>
          </a:bodyPr>
          <a:lstStyle/>
          <a:p>
            <a:pPr lvl="0" algn="ctr"/>
            <a:r>
              <a:rPr lang="ru-RU" sz="1400" dirty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Соисполнитель</a:t>
            </a:r>
            <a:endParaRPr lang="ru-RU" sz="12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</p:txBody>
      </p:sp>
      <p:sp>
        <p:nvSpPr>
          <p:cNvPr id="33" name="Rounded Rectangle 2099"/>
          <p:cNvSpPr/>
          <p:nvPr/>
        </p:nvSpPr>
        <p:spPr>
          <a:xfrm>
            <a:off x="680145" y="3528208"/>
            <a:ext cx="2607154" cy="335514"/>
          </a:xfrm>
          <a:prstGeom prst="roundRect">
            <a:avLst>
              <a:gd name="adj" fmla="val 25436"/>
            </a:avLst>
          </a:prstGeom>
          <a:solidFill>
            <a:srgbClr val="D1E2EB">
              <a:alpha val="70980"/>
            </a:srgbClr>
          </a:solidFill>
          <a:ln w="6350">
            <a:solidFill>
              <a:schemeClr val="accent2">
                <a:lumMod val="75000"/>
              </a:schemeClr>
            </a:solidFill>
          </a:ln>
        </p:spPr>
        <p:txBody>
          <a:bodyPr wrap="square" lIns="0" tIns="35997" rIns="0" bIns="35997" anchor="ctr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Индустриальный партнер</a:t>
            </a:r>
            <a:endParaRPr lang="ru-RU" sz="14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</p:txBody>
      </p:sp>
      <p:sp>
        <p:nvSpPr>
          <p:cNvPr id="3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428034" y="6412492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79907" y="5877812"/>
            <a:ext cx="9277350" cy="52321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/>
            <a:r>
              <a:rPr lang="ru-RU" sz="1400" b="1" spc="100" dirty="0" smtClean="0">
                <a:solidFill>
                  <a:srgbClr val="003462"/>
                </a:solidFill>
              </a:rPr>
              <a:t>Кооперация исполнителей позволит успешно реализовать поставленные в проекте задачи за счет объединения лучших компетенций в соответствующих областях и успешного опыта сотрудничества</a:t>
            </a:r>
            <a:endParaRPr lang="ru-RU" sz="14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</p:txBody>
      </p:sp>
      <p:sp>
        <p:nvSpPr>
          <p:cNvPr id="41" name="Rounded Rectangle 2099"/>
          <p:cNvSpPr/>
          <p:nvPr/>
        </p:nvSpPr>
        <p:spPr>
          <a:xfrm>
            <a:off x="632520" y="4775840"/>
            <a:ext cx="2607154" cy="335514"/>
          </a:xfrm>
          <a:prstGeom prst="roundRect">
            <a:avLst>
              <a:gd name="adj" fmla="val 25436"/>
            </a:avLst>
          </a:prstGeom>
          <a:solidFill>
            <a:srgbClr val="D1E2EB">
              <a:alpha val="70980"/>
            </a:srgbClr>
          </a:solidFill>
          <a:ln w="6350">
            <a:solidFill>
              <a:schemeClr val="accent2">
                <a:lumMod val="75000"/>
              </a:schemeClr>
            </a:solidFill>
          </a:ln>
        </p:spPr>
        <p:txBody>
          <a:bodyPr wrap="square" lIns="0" tIns="35997" rIns="0" bIns="35997" anchor="ctr">
            <a:spAutoFit/>
          </a:bodyPr>
          <a:lstStyle/>
          <a:p>
            <a:pPr lvl="0" algn="ctr"/>
            <a:r>
              <a:rPr lang="ru-RU" sz="1400" dirty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Соисполнитель</a:t>
            </a:r>
            <a:endParaRPr lang="ru-RU" sz="12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27" y="2373076"/>
            <a:ext cx="847598" cy="8475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44" y="2345215"/>
            <a:ext cx="846000" cy="846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30" y="4671044"/>
            <a:ext cx="1305698" cy="54510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506" y="4761015"/>
            <a:ext cx="2346102" cy="325931"/>
          </a:xfrm>
          <a:prstGeom prst="rect">
            <a:avLst/>
          </a:prstGeom>
        </p:spPr>
      </p:pic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11925"/>
              </p:ext>
            </p:extLst>
          </p:nvPr>
        </p:nvGraphicFramePr>
        <p:xfrm>
          <a:off x="5532021" y="5249046"/>
          <a:ext cx="523111" cy="542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PHOTO-PAINT" r:id="rId7" imgW="380880" imgH="385560" progId="">
                  <p:embed/>
                </p:oleObj>
              </mc:Choice>
              <mc:Fallback>
                <p:oleObj name="PHOTO-PAINT" r:id="rId7" imgW="380880" imgH="385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021" y="5249046"/>
                        <a:ext cx="523111" cy="5421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34" y="5289949"/>
            <a:ext cx="508071" cy="524895"/>
          </a:xfrm>
          <a:prstGeom prst="rect">
            <a:avLst/>
          </a:prstGeom>
        </p:spPr>
      </p:pic>
      <p:pic>
        <p:nvPicPr>
          <p:cNvPr id="44" name="Picture 2" descr="C:\Users\press5\Desktop\Маркетинг\МАКЕТЫ+ЛОГОТИП\Логотип НГУ\3_NGUlogo_novy_goluboy_ru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24506" y="3563361"/>
            <a:ext cx="2589723" cy="782078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7865762" y="3428213"/>
            <a:ext cx="1990075" cy="507823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spc="100" dirty="0" smtClean="0">
                <a:solidFill>
                  <a:srgbClr val="003462"/>
                </a:solidFill>
              </a:rPr>
              <a:t>Фирсов А.П.</a:t>
            </a:r>
            <a:r>
              <a:rPr lang="ru-RU" sz="1400" b="1" spc="100" dirty="0">
                <a:solidFill>
                  <a:srgbClr val="003462"/>
                </a:solidFill>
              </a:rPr>
              <a:t/>
            </a:r>
            <a:br>
              <a:rPr lang="ru-RU" sz="1400" b="1" spc="100" dirty="0">
                <a:solidFill>
                  <a:srgbClr val="003462"/>
                </a:solidFill>
              </a:rPr>
            </a:br>
            <a:r>
              <a:rPr lang="ru-RU" sz="13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Главный геолог</a:t>
            </a:r>
            <a:endParaRPr lang="ru-RU" sz="13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865763" y="3922482"/>
            <a:ext cx="1832518" cy="43087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/>
            <a:r>
              <a:rPr lang="ru-RU" sz="11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ИНГГ, зав. Отделом </a:t>
            </a:r>
          </a:p>
          <a:p>
            <a:pPr lvl="0"/>
            <a:r>
              <a:rPr lang="ru-RU" sz="11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инноваций</a:t>
            </a:r>
            <a:endParaRPr lang="ru-RU" sz="11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2069" name="Picture 21" descr="D:\Фотографии\Без имени-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70" y="3399264"/>
            <a:ext cx="767060" cy="8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14" y="1183478"/>
            <a:ext cx="822538" cy="822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1" y="1047755"/>
            <a:ext cx="956711" cy="95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41995" y="1020826"/>
            <a:ext cx="4600574" cy="4555087"/>
          </a:xfrm>
          <a:prstGeom prst="rect">
            <a:avLst/>
          </a:prstGeom>
          <a:noFill/>
        </p:spPr>
        <p:txBody>
          <a:bodyPr wrap="square" lIns="91436" tIns="45717" rIns="91436" bIns="45717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Helvetica Neue" charset="0"/>
                <a:cs typeface="Helvetica Neue" charset="0"/>
              </a:rPr>
              <a:t>Существенный</a:t>
            </a: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 научно-технический задел</a:t>
            </a:r>
            <a:endParaRPr lang="ru-RU" sz="2000" dirty="0">
              <a:solidFill>
                <a:schemeClr val="tx2">
                  <a:lumMod val="75000"/>
                  <a:lumOff val="25000"/>
                </a:schemeClr>
              </a:solidFill>
              <a:ea typeface="Helvetica Neue" charset="0"/>
              <a:cs typeface="Helvetica Neue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Международные патентные исследования </a:t>
            </a:r>
            <a:r>
              <a:rPr lang="ru-RU" sz="2000" dirty="0" smtClean="0">
                <a:ea typeface="Helvetica Neue" charset="0"/>
                <a:cs typeface="Helvetica Neue" charset="0"/>
              </a:rPr>
              <a:t>и стратегия создания единого нематериального актива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Объем полевых испытаний прототипа </a:t>
            </a:r>
            <a:r>
              <a:rPr lang="ru-RU" sz="2000" dirty="0" err="1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аэротомографического</a:t>
            </a:r>
            <a:r>
              <a:rPr lang="ru-RU" sz="20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 комплекса – </a:t>
            </a: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более 3500 км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Готовность рынка к восприятию нового стандарта - рост </a:t>
            </a: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спроса </a:t>
            </a:r>
            <a:r>
              <a:rPr lang="ru-RU" sz="20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на геофизические работы </a:t>
            </a:r>
            <a:r>
              <a:rPr lang="ru-RU" sz="20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труднодоступных </a:t>
            </a:r>
            <a:r>
              <a:rPr lang="ru-RU" sz="20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условиях и </a:t>
            </a: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рост рынка</a:t>
            </a:r>
            <a:r>
              <a:rPr 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экологического мониторинга </a:t>
            </a:r>
            <a:endParaRPr lang="ru-RU" sz="2000" b="1" dirty="0" smtClean="0">
              <a:solidFill>
                <a:schemeClr val="tx2">
                  <a:lumMod val="50000"/>
                  <a:lumOff val="50000"/>
                </a:schemeClr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91" y="81662"/>
            <a:ext cx="7243148" cy="662780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Предпосылки  реализации проекта</a:t>
            </a:r>
            <a:endParaRPr lang="ru-RU" b="1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418607" y="6412492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>
                <a:latin typeface="+mn-lt"/>
              </a:rPr>
              <a:pPr/>
              <a:t>4</a:t>
            </a:fld>
            <a:endParaRPr lang="ru-RU" dirty="0">
              <a:latin typeface="+mn-lt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936769" y="1012371"/>
            <a:ext cx="0" cy="5050972"/>
          </a:xfrm>
          <a:prstGeom prst="line">
            <a:avLst/>
          </a:prstGeom>
          <a:noFill/>
          <a:ln w="19050" cap="rnd" cmpd="sng" algn="ctr">
            <a:solidFill>
              <a:schemeClr val="bg1">
                <a:lumMod val="65000"/>
              </a:schemeClr>
            </a:solidFill>
            <a:prstDash val="dot"/>
          </a:ln>
          <a:effectLst/>
        </p:spPr>
      </p:cxnSp>
      <p:sp>
        <p:nvSpPr>
          <p:cNvPr id="6" name="Прямоугольник 5"/>
          <p:cNvSpPr/>
          <p:nvPr/>
        </p:nvSpPr>
        <p:spPr>
          <a:xfrm>
            <a:off x="4956841" y="1104010"/>
            <a:ext cx="4566497" cy="5478417"/>
          </a:xfrm>
          <a:prstGeom prst="rect">
            <a:avLst/>
          </a:prstGeom>
        </p:spPr>
        <p:txBody>
          <a:bodyPr wrap="square" lIns="91436" tIns="45717" rIns="91436" bIns="45717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Магнитометрический </a:t>
            </a:r>
            <a:b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канал</a:t>
            </a:r>
          </a:p>
          <a:p>
            <a:pPr lvl="0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Измерительная система</a:t>
            </a:r>
            <a:b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БПЛА</a:t>
            </a:r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-</a:t>
            </a:r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носитель</a:t>
            </a:r>
          </a:p>
          <a:p>
            <a:pPr lvl="0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Гамма-спектрометр</a:t>
            </a:r>
          </a:p>
          <a:p>
            <a:pPr lvl="0"/>
            <a:endParaRPr lang="ru-RU" sz="1600" b="1" dirty="0" smtClean="0">
              <a:solidFill>
                <a:schemeClr val="tx2">
                  <a:lumMod val="75000"/>
                  <a:lumOff val="25000"/>
                </a:schemeClr>
              </a:solidFill>
              <a:ea typeface="Helvetica Neue" charset="0"/>
              <a:cs typeface="Helvetica Neue" charset="0"/>
            </a:endParaRPr>
          </a:p>
          <a:p>
            <a:pPr lvl="0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ПО решения обратной </a:t>
            </a:r>
          </a:p>
          <a:p>
            <a:pPr lvl="0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задачи</a:t>
            </a:r>
          </a:p>
          <a:p>
            <a:pPr lvl="0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ПО визуализации</a:t>
            </a:r>
          </a:p>
          <a:p>
            <a:pPr lvl="0"/>
            <a:endParaRPr lang="ru-RU" sz="1400" dirty="0" smtClean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endParaRPr lang="en-US" sz="1400" b="1" spc="100" dirty="0" smtClean="0"/>
          </a:p>
          <a:p>
            <a:endParaRPr lang="en-US" sz="1400" b="1" spc="100" dirty="0"/>
          </a:p>
          <a:p>
            <a:endParaRPr lang="en-US" sz="1400" b="1" spc="100" dirty="0" smtClean="0"/>
          </a:p>
          <a:p>
            <a:endParaRPr lang="ru-RU" sz="1600" b="1" spc="100" dirty="0" smtClean="0"/>
          </a:p>
          <a:p>
            <a:r>
              <a:rPr lang="ru-RU" sz="2000" b="1" spc="100" dirty="0" smtClean="0"/>
              <a:t>История предыдущего финансирования </a:t>
            </a:r>
            <a:r>
              <a:rPr lang="ru-RU" sz="2000" b="1" spc="100" dirty="0"/>
              <a:t>проекта</a:t>
            </a:r>
          </a:p>
          <a:p>
            <a:endParaRPr lang="ru-RU" sz="2000" b="1" spc="100" dirty="0"/>
          </a:p>
          <a:p>
            <a:r>
              <a:rPr lang="ru-RU" sz="2000" b="1" spc="100" dirty="0" smtClean="0"/>
              <a:t>2017</a:t>
            </a:r>
            <a:r>
              <a:rPr lang="ru-RU" sz="2000" spc="100" dirty="0" smtClean="0"/>
              <a:t> </a:t>
            </a:r>
            <a:r>
              <a:rPr lang="en-US" sz="2000" spc="100" dirty="0"/>
              <a:t>&gt; 20</a:t>
            </a:r>
            <a:r>
              <a:rPr lang="ru-RU" sz="2000" spc="100" dirty="0"/>
              <a:t> млн. руб., </a:t>
            </a:r>
          </a:p>
          <a:p>
            <a:r>
              <a:rPr lang="ru-RU" sz="2000" spc="100" dirty="0"/>
              <a:t>Новосибирский </a:t>
            </a:r>
            <a:r>
              <a:rPr lang="ru-RU" sz="2000" spc="100" dirty="0" smtClean="0"/>
              <a:t>государственный университет</a:t>
            </a:r>
            <a:endParaRPr lang="en-US" sz="2000" spc="100" dirty="0"/>
          </a:p>
          <a:p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126024" y="1201668"/>
            <a:ext cx="287079" cy="1250155"/>
          </a:xfrm>
          <a:prstGeom prst="rightBrace">
            <a:avLst>
              <a:gd name="adj1" fmla="val 8333"/>
              <a:gd name="adj2" fmla="val 478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7138101" y="2519093"/>
            <a:ext cx="242888" cy="6679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0" name="Picture 2" descr="https://upload.wikimedia.org/wikipedia/commons/7/72/NASA_TRL_Me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75" y="744442"/>
            <a:ext cx="2350029" cy="379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ea typeface="Tahoma" panose="020B0604030504040204" pitchFamily="34" charset="0"/>
                <a:cs typeface="Tahoma" panose="020B0604030504040204" pitchFamily="34" charset="0"/>
              </a:rPr>
              <a:t>Прототип комплекса неоднократно испытывался в реальных </a:t>
            </a:r>
            <a:r>
              <a:rPr lang="ru-RU" sz="2200" dirty="0" smtClean="0">
                <a:ea typeface="Tahoma" panose="020B0604030504040204" pitchFamily="34" charset="0"/>
                <a:cs typeface="Tahoma" panose="020B0604030504040204" pitchFamily="34" charset="0"/>
              </a:rPr>
              <a:t>условиях</a:t>
            </a:r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latin typeface="+mn-lt"/>
              </a:rPr>
              <a:pPr/>
              <a:t>5</a:t>
            </a:fld>
            <a:endParaRPr lang="ru-RU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718" y="3007195"/>
            <a:ext cx="94911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b="1" dirty="0" smtClean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sz="20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Работы </a:t>
            </a:r>
            <a:r>
              <a:rPr lang="ru-RU" sz="20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 поиску золоторудных объектов для компании «</a:t>
            </a:r>
            <a:r>
              <a:rPr lang="ru-RU" sz="2000" b="1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Нордголд</a:t>
            </a:r>
            <a:r>
              <a:rPr lang="ru-RU" sz="20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» – 2017 г</a:t>
            </a:r>
            <a:r>
              <a:rPr lang="ru-RU" sz="20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00059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Выделено </a:t>
            </a:r>
            <a:r>
              <a:rPr lang="ru-RU" sz="2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 новых рудных тел </a:t>
            </a:r>
            <a:r>
              <a:rPr lang="ru-RU" sz="2000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 максимальным</a:t>
            </a:r>
            <a:r>
              <a:rPr lang="en-US" sz="2000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аномальным полем </a:t>
            </a:r>
            <a:r>
              <a:rPr lang="en-US" sz="2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ru-RU" sz="2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 нТл.</a:t>
            </a:r>
          </a:p>
          <a:p>
            <a:pPr lvl="1"/>
            <a:endParaRPr lang="ru-RU" sz="2000" b="1" dirty="0" smtClean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sz="20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Археологические </a:t>
            </a:r>
            <a:r>
              <a:rPr lang="ru-RU" sz="20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исследования</a:t>
            </a:r>
            <a:r>
              <a:rPr lang="ru-RU" sz="2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dirty="0" smtClean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059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Иркутской </a:t>
            </a:r>
            <a:r>
              <a:rPr lang="ru-RU" sz="2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области (Приольхонье), Республике Алтай (Царские курганы), Новосибирской, Омской областях – 2014-2016 гг</a:t>
            </a:r>
            <a:r>
              <a:rPr lang="ru-RU" sz="2000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2 000 </a:t>
            </a:r>
            <a:r>
              <a:rPr lang="ru-RU" sz="2000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пог</a:t>
            </a:r>
            <a:r>
              <a:rPr lang="ru-RU" sz="2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км.</a:t>
            </a:r>
          </a:p>
          <a:p>
            <a:pPr lvl="1"/>
            <a:endParaRPr lang="ru-RU" sz="2000" b="1" dirty="0" smtClean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sz="20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Поиск </a:t>
            </a:r>
            <a:r>
              <a:rPr lang="ru-RU" sz="20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метеоритов </a:t>
            </a:r>
            <a:endParaRPr lang="ru-RU" sz="2000" b="1" dirty="0" smtClean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059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территории Новосибирской области – 2016 г. Б</a:t>
            </a:r>
            <a:r>
              <a:rPr lang="ru-RU" sz="2000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олее </a:t>
            </a:r>
            <a:r>
              <a:rPr lang="ru-RU" sz="2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ru-RU" sz="2000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пог</a:t>
            </a:r>
            <a:r>
              <a:rPr lang="ru-RU" sz="2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км.</a:t>
            </a:r>
          </a:p>
          <a:p>
            <a:pPr lvl="1"/>
            <a:endParaRPr lang="ru-RU" b="1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931522"/>
            <a:ext cx="4774333" cy="1514278"/>
          </a:xfrm>
          <a:prstGeom prst="rect">
            <a:avLst/>
          </a:prstGeom>
        </p:spPr>
      </p:pic>
      <p:sp>
        <p:nvSpPr>
          <p:cNvPr id="7" name="Shape 216"/>
          <p:cNvSpPr txBox="1"/>
          <p:nvPr/>
        </p:nvSpPr>
        <p:spPr>
          <a:xfrm>
            <a:off x="5160847" y="2445800"/>
            <a:ext cx="1336857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dirty="0">
                <a:solidFill>
                  <a:srgbClr val="0C0C0C"/>
                </a:solidFill>
                <a:ea typeface="Calibri"/>
                <a:cs typeface="Calibri"/>
                <a:sym typeface="Calibri"/>
              </a:rPr>
              <a:t>Наземная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dirty="0" smtClean="0">
                <a:solidFill>
                  <a:srgbClr val="0C0C0C"/>
                </a:solidFill>
                <a:ea typeface="Calibri"/>
                <a:cs typeface="Calibri"/>
                <a:sym typeface="Calibri"/>
              </a:rPr>
              <a:t>съёмка</a:t>
            </a:r>
            <a:endParaRPr lang="ru-RU" dirty="0">
              <a:solidFill>
                <a:srgbClr val="0C0C0C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Shape 217"/>
          <p:cNvSpPr txBox="1"/>
          <p:nvPr/>
        </p:nvSpPr>
        <p:spPr>
          <a:xfrm>
            <a:off x="6172711" y="2476578"/>
            <a:ext cx="247230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Аэротомография</a:t>
            </a:r>
            <a:endParaRPr lang="ru-RU" b="1" dirty="0">
              <a:solidFill>
                <a:srgbClr val="0C0C0C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" name="Shape 218"/>
          <p:cNvSpPr txBox="1"/>
          <p:nvPr/>
        </p:nvSpPr>
        <p:spPr>
          <a:xfrm>
            <a:off x="8112767" y="2476578"/>
            <a:ext cx="1793233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dirty="0">
                <a:solidFill>
                  <a:srgbClr val="0C0C0C"/>
                </a:solidFill>
                <a:ea typeface="Calibri"/>
                <a:cs typeface="Calibri"/>
                <a:sym typeface="Calibri"/>
              </a:rPr>
              <a:t>Аэросъемка </a:t>
            </a:r>
            <a:endParaRPr lang="ru-RU" dirty="0" smtClean="0">
              <a:solidFill>
                <a:srgbClr val="0C0C0C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dirty="0" smtClean="0">
                <a:solidFill>
                  <a:srgbClr val="0C0C0C"/>
                </a:solidFill>
                <a:ea typeface="Calibri"/>
                <a:cs typeface="Calibri"/>
                <a:sym typeface="Calibri"/>
              </a:rPr>
              <a:t>стандартная</a:t>
            </a:r>
            <a:endParaRPr lang="ru-RU" dirty="0">
              <a:solidFill>
                <a:srgbClr val="0C0C0C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718" y="829094"/>
            <a:ext cx="458985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Геологоразведочные работы по поиску алмазоносных кимберлитов для компании «</a:t>
            </a:r>
            <a:r>
              <a:rPr lang="ru-RU" sz="2000" b="1" dirty="0" err="1">
                <a:solidFill>
                  <a:schemeClr val="tx2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Алроса</a:t>
            </a:r>
            <a:r>
              <a:rPr 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» - 2015 г</a:t>
            </a: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2000" dirty="0" smtClean="0">
              <a:solidFill>
                <a:schemeClr val="tx2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/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более 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1 500 </a:t>
            </a:r>
            <a:r>
              <a:rPr lang="ru-RU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пог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 км. </a:t>
            </a:r>
            <a:endParaRPr lang="ru-RU" sz="2000" b="1" dirty="0">
              <a:solidFill>
                <a:schemeClr val="tx2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/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Найден ряд тел алмазоносных кимберлитов, золоторудные тела, уточнена структура месторождений полиметаллических руд и редких металлов.</a:t>
            </a:r>
          </a:p>
          <a:p>
            <a:pPr lvl="1"/>
            <a:endParaRPr lang="ru-RU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ГРУППИРОВКА БПЛА ДЛЯ АЭРОТОМОГРАФИИ</a:t>
            </a:r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latin typeface="+mn-lt"/>
              </a:rPr>
              <a:pPr/>
              <a:t>6</a:t>
            </a:fld>
            <a:endParaRPr lang="ru-RU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9590" y="1025423"/>
            <a:ext cx="5821135" cy="570924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/>
            <a:endParaRPr lang="en-US" sz="1400" dirty="0" smtClean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en-US" sz="14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en-US" sz="1400" dirty="0" smtClean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en-US" sz="14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en-US" sz="1400" dirty="0" smtClean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en-US" sz="14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en-US" sz="1400" dirty="0" smtClean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en-US" sz="1100" dirty="0" smtClean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en-US" sz="11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en-US" sz="1100" dirty="0" smtClean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en-US" sz="11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en-US" sz="1100" dirty="0" smtClean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en-US" sz="11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en-US" sz="1100" dirty="0" smtClean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ru-RU" sz="1400" b="1" dirty="0" smtClean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ru-RU" sz="1400" b="1" dirty="0" smtClean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ru-RU" sz="2000" b="1" dirty="0" smtClean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r>
              <a:rPr lang="ru-RU" sz="2000" b="1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Области применения: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Геологоразведка </a:t>
            </a:r>
            <a:r>
              <a:rPr lang="ru-RU" sz="20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твердых полезных ископаемых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Геологоразведка газовых месторождений</a:t>
            </a:r>
            <a:endParaRPr lang="ru-RU" sz="20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Экологический мониторинг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Строительные изыскания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Археология</a:t>
            </a:r>
          </a:p>
          <a:p>
            <a:pPr lvl="0"/>
            <a:endParaRPr lang="ru-RU" sz="1100" dirty="0" smtClean="0">
              <a:solidFill>
                <a:srgbClr val="000000"/>
              </a:solidFill>
              <a:ea typeface="Helvetica Neue" charset="0"/>
              <a:cs typeface="Helvetica Neue" charset="0"/>
            </a:endParaRPr>
          </a:p>
          <a:p>
            <a:pPr lvl="0"/>
            <a:endParaRPr lang="en-US" sz="1100" dirty="0" smtClean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215" y="1287262"/>
            <a:ext cx="3233874" cy="5023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8941" y="962879"/>
            <a:ext cx="5541783" cy="332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" y="1065344"/>
            <a:ext cx="9425233" cy="5031104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8277" y="28281"/>
            <a:ext cx="7768866" cy="757122"/>
          </a:xfr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 sz="2300" dirty="0" smtClean="0">
                <a:latin typeface="+mn-lt"/>
              </a:rPr>
              <a:t>карты </a:t>
            </a:r>
            <a:r>
              <a:rPr lang="ru-RU" sz="2300" dirty="0">
                <a:latin typeface="+mn-lt"/>
              </a:rPr>
              <a:t>магнитных аномалий </a:t>
            </a:r>
            <a:r>
              <a:rPr lang="ru-RU" sz="2300" dirty="0" smtClean="0">
                <a:latin typeface="+mn-lt"/>
              </a:rPr>
              <a:t>и поляризуемости       </a:t>
            </a:r>
            <a:br>
              <a:rPr lang="ru-RU" sz="2300" dirty="0" smtClean="0">
                <a:latin typeface="+mn-lt"/>
              </a:rPr>
            </a:br>
            <a:r>
              <a:rPr lang="ru-RU" sz="2300" dirty="0">
                <a:latin typeface="+mn-lt"/>
              </a:rPr>
              <a:t> </a:t>
            </a:r>
            <a:r>
              <a:rPr lang="ru-RU" sz="2300" dirty="0" smtClean="0">
                <a:latin typeface="+mn-lt"/>
              </a:rPr>
              <a:t>        (восточный саян-2017, глубина </a:t>
            </a:r>
            <a:r>
              <a:rPr lang="ru-RU" sz="2300" dirty="0">
                <a:latin typeface="+mn-lt"/>
              </a:rPr>
              <a:t>20 </a:t>
            </a:r>
            <a:r>
              <a:rPr lang="ru-RU" sz="2300" dirty="0" smtClean="0">
                <a:latin typeface="+mn-lt"/>
              </a:rPr>
              <a:t>м)</a:t>
            </a:r>
            <a:endParaRPr lang="ru-RU" sz="2300" dirty="0">
              <a:latin typeface="+mn-lt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28034" y="6412492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>
                <a:latin typeface="+mn-lt"/>
              </a:rPr>
              <a:pPr/>
              <a:t>7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93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НАСТОЯЩАЯ АЭРОТОМОГРАФИЯ</a:t>
            </a:r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latin typeface="+mn-lt"/>
              </a:rPr>
              <a:pPr/>
              <a:t>8</a:t>
            </a:fld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85" y="1003540"/>
            <a:ext cx="6425882" cy="34778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4511" y="4585151"/>
            <a:ext cx="853833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6600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400" dirty="0">
                <a:solidFill>
                  <a:srgbClr val="6600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помощью </a:t>
            </a:r>
            <a:r>
              <a:rPr lang="ru-RU" sz="2400" dirty="0" smtClean="0">
                <a:solidFill>
                  <a:srgbClr val="6600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Аэротомографии </a:t>
            </a:r>
            <a:r>
              <a:rPr lang="ru-RU" sz="2400" dirty="0">
                <a:solidFill>
                  <a:srgbClr val="6600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существенно сокращается область поиска, требующей наземной съёмки и </a:t>
            </a:r>
            <a:r>
              <a:rPr lang="ru-RU" sz="2400" dirty="0" smtClean="0">
                <a:solidFill>
                  <a:srgbClr val="6600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бурения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результате существенно, </a:t>
            </a:r>
            <a:r>
              <a:rPr lang="ru-RU" sz="2400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2400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 раз, снижаются затраты на </a:t>
            </a:r>
            <a:r>
              <a:rPr lang="ru-RU" sz="2400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геологоразведку</a:t>
            </a:r>
            <a:endParaRPr lang="ru-RU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609" y="1003540"/>
            <a:ext cx="27775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Tahoma" panose="020B0604030504040204" pitchFamily="34" charset="0"/>
                <a:cs typeface="Tahoma" panose="020B0604030504040204" pitchFamily="34" charset="0"/>
              </a:rPr>
              <a:t>Многоуровневая </a:t>
            </a:r>
            <a:r>
              <a:rPr lang="ru-RU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аэромагнит</a:t>
            </a:r>
            <a:r>
              <a:rPr lang="ru-RU" sz="2000" dirty="0"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ая </a:t>
            </a:r>
            <a:r>
              <a:rPr lang="ru-RU" sz="2000" dirty="0">
                <a:ea typeface="Tahoma" panose="020B0604030504040204" pitchFamily="34" charset="0"/>
                <a:cs typeface="Tahoma" panose="020B0604030504040204" pitchFamily="34" charset="0"/>
              </a:rPr>
              <a:t>съемка и ПО для решения обратной задачи позволяют оценить глубину залегания и морфологию аномальных </a:t>
            </a:r>
            <a:r>
              <a:rPr lang="ru-RU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объектов</a:t>
            </a:r>
            <a:endParaRPr lang="ru-RU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+mn-lt"/>
              </a:rPr>
              <a:t>ЦЕЛЕвые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РЫНки</a:t>
            </a:r>
            <a:endParaRPr lang="ru-RU" dirty="0">
              <a:latin typeface="+mn-lt"/>
            </a:endParaRPr>
          </a:p>
        </p:txBody>
      </p:sp>
      <p:sp>
        <p:nvSpPr>
          <p:cNvPr id="70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428034" y="6412492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>
                <a:latin typeface="+mn-lt"/>
              </a:rPr>
              <a:pPr/>
              <a:t>9</a:t>
            </a:fld>
            <a:endParaRPr lang="ru-RU" dirty="0">
              <a:latin typeface="+mn-lt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5848350" y="828675"/>
          <a:ext cx="3886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7029485" y="2238375"/>
            <a:ext cx="514315" cy="4381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10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96153" y="948410"/>
            <a:ext cx="279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Целевые рынки проекта к 2035 г. (</a:t>
            </a:r>
            <a:r>
              <a:rPr lang="en-US" sz="1400" b="1" dirty="0" smtClean="0"/>
              <a:t>USD </a:t>
            </a:r>
            <a:r>
              <a:rPr lang="ru-RU" sz="1400" b="1" dirty="0" smtClean="0"/>
              <a:t>млрд.</a:t>
            </a:r>
            <a:r>
              <a:rPr lang="en-US" sz="1400" b="1" dirty="0" smtClean="0"/>
              <a:t>)</a:t>
            </a:r>
            <a:r>
              <a:rPr lang="ru-RU" sz="1400" b="1" dirty="0" smtClean="0"/>
              <a:t>*</a:t>
            </a:r>
            <a:endParaRPr lang="ru-RU" sz="14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16943" y="948410"/>
            <a:ext cx="5379008" cy="5471440"/>
          </a:xfrm>
          <a:prstGeom prst="rect">
            <a:avLst/>
          </a:prstGeom>
        </p:spPr>
        <p:txBody>
          <a:bodyPr vert="horz" lIns="91436" tIns="45717" rIns="91436" bIns="45717" rtlCol="0">
            <a:normAutofit fontScale="92500" lnSpcReduction="10000"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  <a:lvl2pPr marL="777600" indent="-29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Font typeface="Calibri Light" panose="020F0302020204030204" pitchFamily="34" charset="0"/>
              <a:buChar char="-"/>
              <a:defRPr sz="18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2pPr>
            <a:lvl3pPr marL="1198800" indent="-241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kern="1200" baseline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300" b="1" dirty="0" smtClean="0">
                <a:latin typeface="+mn-lt"/>
              </a:rPr>
              <a:t>Разведка и добыча полезных ископаемых</a:t>
            </a:r>
            <a:endParaRPr lang="ru-RU" sz="2300" dirty="0" smtClean="0">
              <a:latin typeface="+mn-lt"/>
            </a:endParaRPr>
          </a:p>
          <a:p>
            <a:pPr marL="342900" indent="-342900"/>
            <a:r>
              <a:rPr lang="ru-RU" sz="2200" dirty="0" smtClean="0">
                <a:latin typeface="+mn-lt"/>
              </a:rPr>
              <a:t>поисковые и разведочные исследования при поиске новых месторождений</a:t>
            </a:r>
          </a:p>
          <a:p>
            <a:pPr marL="342900" indent="-342900"/>
            <a:r>
              <a:rPr lang="ru-RU" sz="2200" dirty="0" smtClean="0">
                <a:latin typeface="+mn-lt"/>
              </a:rPr>
              <a:t>планирование фланговых выработок на разрабатываемых месторождениях</a:t>
            </a:r>
          </a:p>
          <a:p>
            <a:pPr marL="0" indent="0" defTabSz="914347">
              <a:buNone/>
              <a:defRPr/>
            </a:pPr>
            <a:r>
              <a:rPr lang="ru-RU" sz="2300" b="1" dirty="0" smtClean="0">
                <a:latin typeface="+mn-lt"/>
              </a:rPr>
              <a:t>Экологический мониторинг </a:t>
            </a:r>
          </a:p>
          <a:p>
            <a:pPr marL="342900" indent="-342900"/>
            <a:r>
              <a:rPr lang="ru-RU" sz="2200" dirty="0" smtClean="0">
                <a:latin typeface="+mn-lt"/>
              </a:rPr>
              <a:t>мониторинг состояния почв</a:t>
            </a:r>
          </a:p>
          <a:p>
            <a:pPr marL="342900" indent="-342900"/>
            <a:r>
              <a:rPr lang="ru-RU" sz="2200" dirty="0" smtClean="0">
                <a:latin typeface="+mn-lt"/>
              </a:rPr>
              <a:t>мониторинг радиационной обстановки</a:t>
            </a:r>
          </a:p>
          <a:p>
            <a:pPr marL="342900" indent="-342900"/>
            <a:r>
              <a:rPr lang="ru-RU" sz="2200" dirty="0" smtClean="0">
                <a:latin typeface="+mn-lt"/>
              </a:rPr>
              <a:t>мониторинг состояния атмосферы</a:t>
            </a:r>
          </a:p>
          <a:p>
            <a:pPr marL="0" indent="0" defTabSz="914347">
              <a:buNone/>
              <a:defRPr/>
            </a:pPr>
            <a:r>
              <a:rPr lang="ru-RU" sz="2300" b="1" dirty="0" smtClean="0">
                <a:latin typeface="+mn-lt"/>
              </a:rPr>
              <a:t>Прочие рынки</a:t>
            </a:r>
          </a:p>
          <a:p>
            <a:pPr marL="359979" indent="-359979" defTabSz="914347">
              <a:defRPr/>
            </a:pPr>
            <a:r>
              <a:rPr lang="ru-RU" sz="2200" dirty="0" smtClean="0">
                <a:latin typeface="+mn-lt"/>
              </a:rPr>
              <a:t>строительство</a:t>
            </a:r>
          </a:p>
          <a:p>
            <a:pPr marL="359979" indent="-359979" defTabSz="914347">
              <a:defRPr/>
            </a:pPr>
            <a:r>
              <a:rPr lang="ru-RU" sz="2200" dirty="0" smtClean="0">
                <a:latin typeface="+mn-lt"/>
              </a:rPr>
              <a:t>сельское хозяйство</a:t>
            </a:r>
          </a:p>
          <a:p>
            <a:pPr marL="359979" indent="-359979" defTabSz="914347">
              <a:defRPr/>
            </a:pPr>
            <a:r>
              <a:rPr lang="ru-RU" sz="2200" dirty="0" smtClean="0">
                <a:latin typeface="+mn-lt"/>
              </a:rPr>
              <a:t>археология</a:t>
            </a:r>
            <a:endParaRPr lang="ru-RU" dirty="0">
              <a:solidFill>
                <a:srgbClr val="0C0C0C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4188" y="5856390"/>
            <a:ext cx="3174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* - оценка специалистов ИННГ СО РАН и ИЭОПП СО РАН на основе данных открытых источников 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795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VeIW6Np0idg0Q6EGuI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VeIW6Np0idg0Q6EGuI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VeIW6Np0idg0Q6EGuI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НТИ 2">
      <a:dk1>
        <a:srgbClr val="0C0C0C"/>
      </a:dk1>
      <a:lt1>
        <a:srgbClr val="FFFFFF"/>
      </a:lt1>
      <a:dk2>
        <a:srgbClr val="003462"/>
      </a:dk2>
      <a:lt2>
        <a:srgbClr val="FFFFFF"/>
      </a:lt2>
      <a:accent1>
        <a:srgbClr val="87A1B2"/>
      </a:accent1>
      <a:accent2>
        <a:srgbClr val="B3CFDE"/>
      </a:accent2>
      <a:accent3>
        <a:srgbClr val="C8B1AC"/>
      </a:accent3>
      <a:accent4>
        <a:srgbClr val="F7593B"/>
      </a:accent4>
      <a:accent5>
        <a:srgbClr val="FFC072"/>
      </a:accent5>
      <a:accent6>
        <a:srgbClr val="D9D9D9"/>
      </a:accent6>
      <a:hlink>
        <a:srgbClr val="8E708F"/>
      </a:hlink>
      <a:folHlink>
        <a:srgbClr val="68BBC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НТИ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8E708F"/>
      </a:accent1>
      <a:accent2>
        <a:srgbClr val="71A2C3"/>
      </a:accent2>
      <a:accent3>
        <a:srgbClr val="C8B1AC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НТИ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8E708F"/>
      </a:accent1>
      <a:accent2>
        <a:srgbClr val="71A2C3"/>
      </a:accent2>
      <a:accent3>
        <a:srgbClr val="C8B1AC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2__x043b__x0430__x0434__x0435__x043b__x0435__x0446_ xmlns="fe20c3be-9348-4de4-bc01-cf2e7faabd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34C4267DCEE284CB9B377F517A2015A" ma:contentTypeVersion="11" ma:contentTypeDescription="Создание документа." ma:contentTypeScope="" ma:versionID="b98400d02a7bdcaad98414683cf8ef18">
  <xsd:schema xmlns:xsd="http://www.w3.org/2001/XMLSchema" xmlns:xs="http://www.w3.org/2001/XMLSchema" xmlns:p="http://schemas.microsoft.com/office/2006/metadata/properties" xmlns:ns2="69cc3dea-af89-41ea-b8da-7ab11462d30a" xmlns:ns3="fe20c3be-9348-4de4-bc01-cf2e7faabdf0" targetNamespace="http://schemas.microsoft.com/office/2006/metadata/properties" ma:root="true" ma:fieldsID="28b9e35d87e0a86beae3c2b71154ce0b" ns2:_="" ns3:_="">
    <xsd:import namespace="69cc3dea-af89-41ea-b8da-7ab11462d30a"/>
    <xsd:import namespace="fe20c3be-9348-4de4-bc01-cf2e7faabd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_x0412__x043b__x0430__x0434__x0435__x043b__x0435__x0446_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c3dea-af89-41ea-b8da-7ab11462d3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По автору публикации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По дате публикации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0c3be-9348-4de4-bc01-cf2e7faabd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_x0412__x043b__x0430__x0434__x0435__x043b__x0435__x0446_" ma:index="16" nillable="true" ma:displayName="Владелец" ma:internalName="_x0412__x043b__x0430__x0434__x0435__x043b__x0435__x0446_">
      <xsd:simpleType>
        <xsd:restriction base="dms:Text">
          <xsd:maxLength value="255"/>
        </xsd:restriction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5F2574-6B2D-4151-B4E6-5F2B862C21E6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e20c3be-9348-4de4-bc01-cf2e7faabdf0"/>
    <ds:schemaRef ds:uri="69cc3dea-af89-41ea-b8da-7ab11462d30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B0319F3-832D-4CD2-8CE3-1288F9B2F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926716-DCCA-48CE-A087-2F6F0A6608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c3dea-af89-41ea-b8da-7ab11462d30a"/>
    <ds:schemaRef ds:uri="fe20c3be-9348-4de4-bc01-cf2e7faabd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12906</TotalTime>
  <Words>1794</Words>
  <Application>Microsoft Office PowerPoint</Application>
  <PresentationFormat>Лист A4 (210x297 мм)</PresentationFormat>
  <Paragraphs>610</Paragraphs>
  <Slides>18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Calibri Light</vt:lpstr>
      <vt:lpstr>Chevin Pro Light</vt:lpstr>
      <vt:lpstr>Chevin Pro Thin</vt:lpstr>
      <vt:lpstr>Helvetica Neue</vt:lpstr>
      <vt:lpstr>Tahoma</vt:lpstr>
      <vt:lpstr>Wingdings</vt:lpstr>
      <vt:lpstr>Тема Office</vt:lpstr>
      <vt:lpstr>1_Тема Office</vt:lpstr>
      <vt:lpstr>2_Тема Office</vt:lpstr>
      <vt:lpstr>PHOTO-PAINT</vt:lpstr>
      <vt:lpstr>think-cell Slide</vt:lpstr>
      <vt:lpstr>Проект «Аэротомография»  Разработка и создание прорывного комплекса для проведения геофизической разведки с помощью БПЛА </vt:lpstr>
      <vt:lpstr>Общая информация</vt:lpstr>
      <vt:lpstr>Исполнители и команда ПРОЕКТА</vt:lpstr>
      <vt:lpstr>Предпосылки  реализации проекта</vt:lpstr>
      <vt:lpstr>Прототип комплекса неоднократно испытывался в реальных условиях</vt:lpstr>
      <vt:lpstr>ГРУППИРОВКА БПЛА ДЛЯ АЭРОТОМОГРАФИИ</vt:lpstr>
      <vt:lpstr>карты магнитных аномалий и поляризуемости                 (восточный саян-2017, глубина 20 м)</vt:lpstr>
      <vt:lpstr>НАСТОЯЩАЯ АЭРОТОМОГРАФИЯ</vt:lpstr>
      <vt:lpstr>ЦЕЛЕвые РЫНки</vt:lpstr>
      <vt:lpstr>Добыча полезных ископаемых</vt:lpstr>
      <vt:lpstr>Экологический мониторинг</vt:lpstr>
      <vt:lpstr>ОСНОВНЫЕ КОНКУРЕНТЫ в мире</vt:lpstr>
      <vt:lpstr>Модель коммерциализации</vt:lpstr>
      <vt:lpstr>Объемы продаж</vt:lpstr>
      <vt:lpstr>Финансирование и показатели</vt:lpstr>
      <vt:lpstr>РЕЗЮМЕ проекта </vt:lpstr>
      <vt:lpstr>Спасибо за внимание!</vt:lpstr>
      <vt:lpstr>МЕСТО ПРОЕКТА В ДОРОЖНОЙ КАРТЕ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Буассонад Георгий Владимирович</dc:creator>
  <cp:lastModifiedBy>Alexander Kvashnin</cp:lastModifiedBy>
  <cp:revision>515</cp:revision>
  <cp:lastPrinted>2017-12-16T11:30:38Z</cp:lastPrinted>
  <dcterms:created xsi:type="dcterms:W3CDTF">2016-03-23T11:46:06Z</dcterms:created>
  <dcterms:modified xsi:type="dcterms:W3CDTF">2017-12-17T01:22:20Z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0x010100134C4267DCEE284CB9B377F517A2015A</vt:lpwstr>
  </property>
</Properties>
</file>